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6858000" cx="12192000"/>
  <p:notesSz cx="6858000" cy="9144000"/>
  <p:embeddedFontLst>
    <p:embeddedFont>
      <p:font typeface="Roboto"/>
      <p:regular r:id="rId30"/>
      <p:bold r:id="rId31"/>
      <p:italic r:id="rId32"/>
      <p:boldItalic r:id="rId33"/>
    </p:embeddedFont>
    <p:embeddedFont>
      <p:font typeface="Fira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GoogleSlidesCustomDataVersion2">
      <go:slidesCustomData xmlns:go="http://customooxmlschemas.google.com/" r:id="rId38" roundtripDataSignature="AMtx7mjOOQAE3Otlv3dGks4RUmTwHwZCB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47FCFA-CF1E-4ED9-89F2-1F02E2FADACC}">
  <a:tblStyle styleId="{0847FCFA-CF1E-4ED9-89F2-1F02E2FADACC}"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b="off" i="off"/>
      <a:tcStyle>
        <a:fill>
          <a:solidFill>
            <a:srgbClr val="D0DEEF"/>
          </a:solidFill>
        </a:fill>
      </a:tcStyle>
    </a:band1H>
    <a:band2H>
      <a:tcTxStyle b="off" i="off"/>
    </a:band2H>
    <a:band1V>
      <a:tcTxStyle b="off" i="off"/>
      <a:tcStyle>
        <a:fill>
          <a:solidFill>
            <a:srgbClr val="D0DEEF"/>
          </a:solidFill>
        </a:fill>
      </a:tcStyle>
    </a:band1V>
    <a:band2V>
      <a:tcTxStyle b="off" i="off"/>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5.xml"/><Relationship Id="rId33" Type="http://schemas.openxmlformats.org/officeDocument/2006/relationships/font" Target="fonts/Roboto-boldItalic.fntdata"/><Relationship Id="rId10" Type="http://schemas.openxmlformats.org/officeDocument/2006/relationships/slide" Target="slides/slide4.xml"/><Relationship Id="rId32" Type="http://schemas.openxmlformats.org/officeDocument/2006/relationships/font" Target="fonts/Roboto-italic.fntdata"/><Relationship Id="rId13" Type="http://schemas.openxmlformats.org/officeDocument/2006/relationships/slide" Target="slides/slide7.xml"/><Relationship Id="rId35" Type="http://schemas.openxmlformats.org/officeDocument/2006/relationships/font" Target="fonts/FiraSans-bold.fntdata"/><Relationship Id="rId12" Type="http://schemas.openxmlformats.org/officeDocument/2006/relationships/slide" Target="slides/slide6.xml"/><Relationship Id="rId34" Type="http://schemas.openxmlformats.org/officeDocument/2006/relationships/font" Target="fonts/FiraSans-regular.fntdata"/><Relationship Id="rId15" Type="http://schemas.openxmlformats.org/officeDocument/2006/relationships/slide" Target="slides/slide9.xml"/><Relationship Id="rId37" Type="http://schemas.openxmlformats.org/officeDocument/2006/relationships/font" Target="fonts/FiraSans-boldItalic.fntdata"/><Relationship Id="rId14" Type="http://schemas.openxmlformats.org/officeDocument/2006/relationships/slide" Target="slides/slide8.xml"/><Relationship Id="rId36" Type="http://schemas.openxmlformats.org/officeDocument/2006/relationships/font" Target="fonts/FiraSans-italic.fntdata"/><Relationship Id="rId17" Type="http://schemas.openxmlformats.org/officeDocument/2006/relationships/slide" Target="slides/slide11.xml"/><Relationship Id="rId16" Type="http://schemas.openxmlformats.org/officeDocument/2006/relationships/slide" Target="slides/slide10.xml"/><Relationship Id="rId38" Type="http://customschemas.google.com/relationships/presentationmetadata" Target="meta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3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58" name="Google Shape;158;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9" name="Google Shape;21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6" name="Google Shape;22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41da1f47f1_2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g341da1f47f1_2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41da1f47f1_2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3" name="Google Shape;253;g341da1f47f1_2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6" name="Google Shape;266;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41da1f47f1_2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341da1f47f1_2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0395f8316a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20395f8316a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5335aa083f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35335aa083f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eec32c6c4d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1eec32c6c4d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0395f8316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20395f8316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14" name="Google Shape;11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22" name="Google Shape;122;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28" name="Google Shape;128;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35" name="Google Shape;135;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42" name="Google Shape;142;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2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100"/>
              <a:buNone/>
            </a:pPr>
            <a:r>
              <a:t/>
            </a:r>
            <a:endParaRPr/>
          </a:p>
        </p:txBody>
      </p:sp>
      <p:sp>
        <p:nvSpPr>
          <p:cNvPr id="151" name="Google Shape;151;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7"/>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7"/>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5"/>
          <p:cNvSpPr/>
          <p:nvPr>
            <p:ph idx="2" type="pic"/>
          </p:nvPr>
        </p:nvSpPr>
        <p:spPr>
          <a:xfrm>
            <a:off x="5183188" y="987425"/>
            <a:ext cx="6172200" cy="4873625"/>
          </a:xfrm>
          <a:prstGeom prst="rect">
            <a:avLst/>
          </a:prstGeom>
          <a:noFill/>
          <a:ln>
            <a:noFill/>
          </a:ln>
        </p:spPr>
      </p:sp>
      <p:sp>
        <p:nvSpPr>
          <p:cNvPr id="72" name="Google Shape;72;p15"/>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3" name="Google Shape;73;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6"/>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17"/>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7"/>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BJECT" type="tx">
  <p:cSld name="TITLE_AND_BODY">
    <p:spTree>
      <p:nvGrpSpPr>
        <p:cNvPr id="21" name="Shape 21"/>
        <p:cNvGrpSpPr/>
        <p:nvPr/>
      </p:nvGrpSpPr>
      <p:grpSpPr>
        <a:xfrm>
          <a:off x="0" y="0"/>
          <a:ext cx="0" cy="0"/>
          <a:chOff x="0" y="0"/>
          <a:chExt cx="0" cy="0"/>
        </a:xfrm>
      </p:grpSpPr>
      <p:sp>
        <p:nvSpPr>
          <p:cNvPr id="22" name="Google Shape;22;p31"/>
          <p:cNvSpPr txBox="1"/>
          <p:nvPr>
            <p:ph type="title"/>
          </p:nvPr>
        </p:nvSpPr>
        <p:spPr>
          <a:xfrm>
            <a:off x="838200" y="365125"/>
            <a:ext cx="10515600" cy="1325563"/>
          </a:xfrm>
          <a:prstGeom prst="rect">
            <a:avLst/>
          </a:prstGeom>
          <a:noFill/>
          <a:ln>
            <a:noFill/>
          </a:ln>
        </p:spPr>
        <p:txBody>
          <a:bodyPr anchorCtr="0" anchor="ctr" bIns="45675" lIns="45675" spcFirstLastPara="1" rIns="45675" wrap="square" tIns="45675">
            <a:normAutofit/>
          </a:bodyPr>
          <a:lstStyle>
            <a:lvl1pPr lvl="0" algn="l">
              <a:lnSpc>
                <a:spcPct val="90000"/>
              </a:lnSpc>
              <a:spcBef>
                <a:spcPts val="0"/>
              </a:spcBef>
              <a:spcAft>
                <a:spcPts val="0"/>
              </a:spcAft>
              <a:buClr>
                <a:srgbClr val="000000"/>
              </a:buClr>
              <a:buSzPts val="1800"/>
              <a:buNone/>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p:txBody>
      </p:sp>
      <p:sp>
        <p:nvSpPr>
          <p:cNvPr id="23" name="Google Shape;23;p31"/>
          <p:cNvSpPr txBox="1"/>
          <p:nvPr>
            <p:ph idx="1" type="body"/>
          </p:nvPr>
        </p:nvSpPr>
        <p:spPr>
          <a:xfrm>
            <a:off x="838200" y="1825625"/>
            <a:ext cx="10515600" cy="4351338"/>
          </a:xfrm>
          <a:prstGeom prst="rect">
            <a:avLst/>
          </a:prstGeom>
          <a:noFill/>
          <a:ln>
            <a:noFill/>
          </a:ln>
        </p:spPr>
        <p:txBody>
          <a:bodyPr anchorCtr="0" anchor="t" bIns="45675" lIns="45675" spcFirstLastPara="1" rIns="45675" wrap="square" tIns="45675">
            <a:normAutofit/>
          </a:bodyPr>
          <a:lstStyle>
            <a:lvl1pPr indent="-406400" lvl="0" marL="457200" algn="l">
              <a:lnSpc>
                <a:spcPct val="90000"/>
              </a:lnSpc>
              <a:spcBef>
                <a:spcPts val="1000"/>
              </a:spcBef>
              <a:spcAft>
                <a:spcPts val="0"/>
              </a:spcAft>
              <a:buSzPts val="2800"/>
              <a:buChar char="•"/>
              <a:defRPr/>
            </a:lvl1pPr>
            <a:lvl2pPr indent="-406400" lvl="1" marL="914400" algn="l">
              <a:lnSpc>
                <a:spcPct val="90000"/>
              </a:lnSpc>
              <a:spcBef>
                <a:spcPts val="1000"/>
              </a:spcBef>
              <a:spcAft>
                <a:spcPts val="0"/>
              </a:spcAft>
              <a:buSzPts val="2800"/>
              <a:buChar char="•"/>
              <a:defRPr/>
            </a:lvl2pPr>
            <a:lvl3pPr indent="-406400" lvl="2" marL="1371600" algn="l">
              <a:lnSpc>
                <a:spcPct val="90000"/>
              </a:lnSpc>
              <a:spcBef>
                <a:spcPts val="1000"/>
              </a:spcBef>
              <a:spcAft>
                <a:spcPts val="0"/>
              </a:spcAft>
              <a:buSzPts val="2800"/>
              <a:buChar char="•"/>
              <a:defRPr/>
            </a:lvl3pPr>
            <a:lvl4pPr indent="-406400" lvl="3" marL="1828800" algn="l">
              <a:lnSpc>
                <a:spcPct val="90000"/>
              </a:lnSpc>
              <a:spcBef>
                <a:spcPts val="1000"/>
              </a:spcBef>
              <a:spcAft>
                <a:spcPts val="0"/>
              </a:spcAft>
              <a:buSzPts val="2800"/>
              <a:buChar char="•"/>
              <a:defRPr/>
            </a:lvl4pPr>
            <a:lvl5pPr indent="-406400" lvl="4" marL="2286000" algn="l">
              <a:lnSpc>
                <a:spcPct val="90000"/>
              </a:lnSpc>
              <a:spcBef>
                <a:spcPts val="1000"/>
              </a:spcBef>
              <a:spcAft>
                <a:spcPts val="0"/>
              </a:spcAft>
              <a:buSzPts val="2800"/>
              <a:buChar char="•"/>
              <a:defRPr/>
            </a:lvl5pPr>
            <a:lvl6pPr indent="-406400" lvl="5" marL="2743200" algn="l">
              <a:lnSpc>
                <a:spcPct val="90000"/>
              </a:lnSpc>
              <a:spcBef>
                <a:spcPts val="1000"/>
              </a:spcBef>
              <a:spcAft>
                <a:spcPts val="0"/>
              </a:spcAft>
              <a:buSzPts val="2800"/>
              <a:buChar char="•"/>
              <a:defRPr/>
            </a:lvl6pPr>
            <a:lvl7pPr indent="-406400" lvl="6" marL="3200400" algn="l">
              <a:lnSpc>
                <a:spcPct val="90000"/>
              </a:lnSpc>
              <a:spcBef>
                <a:spcPts val="1000"/>
              </a:spcBef>
              <a:spcAft>
                <a:spcPts val="0"/>
              </a:spcAft>
              <a:buSzPts val="2800"/>
              <a:buChar char="•"/>
              <a:defRPr/>
            </a:lvl7pPr>
            <a:lvl8pPr indent="-406400" lvl="7" marL="3657600" algn="l">
              <a:lnSpc>
                <a:spcPct val="90000"/>
              </a:lnSpc>
              <a:spcBef>
                <a:spcPts val="1000"/>
              </a:spcBef>
              <a:spcAft>
                <a:spcPts val="0"/>
              </a:spcAft>
              <a:buSzPts val="2800"/>
              <a:buChar char="•"/>
              <a:defRPr/>
            </a:lvl8pPr>
            <a:lvl9pPr indent="-406400" lvl="8" marL="4114800" algn="l">
              <a:lnSpc>
                <a:spcPct val="90000"/>
              </a:lnSpc>
              <a:spcBef>
                <a:spcPts val="1000"/>
              </a:spcBef>
              <a:spcAft>
                <a:spcPts val="0"/>
              </a:spcAft>
              <a:buSzPts val="2800"/>
              <a:buChar char="•"/>
              <a:defRPr/>
            </a:lvl9pPr>
          </a:lstStyle>
          <a:p/>
        </p:txBody>
      </p:sp>
      <p:sp>
        <p:nvSpPr>
          <p:cNvPr id="24" name="Google Shape;24;p31"/>
          <p:cNvSpPr txBox="1"/>
          <p:nvPr>
            <p:ph idx="12" type="sldNum"/>
          </p:nvPr>
        </p:nvSpPr>
        <p:spPr>
          <a:xfrm>
            <a:off x="11095216" y="6414780"/>
            <a:ext cx="258585" cy="248265"/>
          </a:xfrm>
          <a:prstGeom prst="rect">
            <a:avLst/>
          </a:prstGeom>
          <a:noFill/>
          <a:ln>
            <a:noFill/>
          </a:ln>
        </p:spPr>
        <p:txBody>
          <a:bodyPr anchorCtr="0" anchor="ctr" bIns="45675" lIns="45675" spcFirstLastPara="1" rIns="45675" wrap="square" tIns="45675">
            <a:spAutoFit/>
          </a:bodyPr>
          <a:lstStyle>
            <a:lvl1pPr indent="0" lvl="0"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 name="Shape 25"/>
        <p:cNvGrpSpPr/>
        <p:nvPr/>
      </p:nvGrpSpPr>
      <p:grpSpPr>
        <a:xfrm>
          <a:off x="0" y="0"/>
          <a:ext cx="0" cy="0"/>
          <a:chOff x="0" y="0"/>
          <a:chExt cx="0" cy="0"/>
        </a:xfrm>
      </p:grpSpPr>
      <p:sp>
        <p:nvSpPr>
          <p:cNvPr id="26" name="Google Shape;26;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8" name="Google Shape;3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1" name="Shape 41"/>
        <p:cNvGrpSpPr/>
        <p:nvPr/>
      </p:nvGrpSpPr>
      <p:grpSpPr>
        <a:xfrm>
          <a:off x="0" y="0"/>
          <a:ext cx="0" cy="0"/>
          <a:chOff x="0" y="0"/>
          <a:chExt cx="0" cy="0"/>
        </a:xfrm>
      </p:grpSpPr>
      <p:sp>
        <p:nvSpPr>
          <p:cNvPr id="42" name="Google Shape;42;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8" name="Shape 48"/>
        <p:cNvGrpSpPr/>
        <p:nvPr/>
      </p:nvGrpSpPr>
      <p:grpSpPr>
        <a:xfrm>
          <a:off x="0" y="0"/>
          <a:ext cx="0" cy="0"/>
          <a:chOff x="0" y="0"/>
          <a:chExt cx="0" cy="0"/>
        </a:xfrm>
      </p:grpSpPr>
      <p:sp>
        <p:nvSpPr>
          <p:cNvPr id="49" name="Google Shape;49;p1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1" name="Google Shape;51;p1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1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3" name="Google Shape;53;p1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2" name="Shape 62"/>
        <p:cNvGrpSpPr/>
        <p:nvPr/>
      </p:nvGrpSpPr>
      <p:grpSpPr>
        <a:xfrm>
          <a:off x="0" y="0"/>
          <a:ext cx="0" cy="0"/>
          <a:chOff x="0" y="0"/>
          <a:chExt cx="0" cy="0"/>
        </a:xfrm>
      </p:grpSpPr>
      <p:sp>
        <p:nvSpPr>
          <p:cNvPr id="63" name="Google Shape;63;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4"/>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5" name="Google Shape;65;p14"/>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6" name="Google Shape;66;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7.xml"/><Relationship Id="rId10" Type="http://schemas.openxmlformats.org/officeDocument/2006/relationships/slideLayout" Target="../slideLayouts/slideLayout6.xml"/><Relationship Id="rId13" Type="http://schemas.openxmlformats.org/officeDocument/2006/relationships/slideLayout" Target="../slideLayouts/slideLayout9.xml"/><Relationship Id="rId12" Type="http://schemas.openxmlformats.org/officeDocument/2006/relationships/slideLayout" Target="../slideLayouts/slideLayout8.xml"/><Relationship Id="rId1" Type="http://schemas.openxmlformats.org/officeDocument/2006/relationships/image" Target="../media/image3.jpg"/><Relationship Id="rId2" Type="http://schemas.openxmlformats.org/officeDocument/2006/relationships/image" Target="../media/image1.png"/><Relationship Id="rId3" Type="http://schemas.openxmlformats.org/officeDocument/2006/relationships/image" Target="../media/image11.png"/><Relationship Id="rId4" Type="http://schemas.openxmlformats.org/officeDocument/2006/relationships/image" Target="../media/image2.png"/><Relationship Id="rId9" Type="http://schemas.openxmlformats.org/officeDocument/2006/relationships/slideLayout" Target="../slideLayouts/slideLayout5.xml"/><Relationship Id="rId15" Type="http://schemas.openxmlformats.org/officeDocument/2006/relationships/slideLayout" Target="../slideLayouts/slideLayout11.xml"/><Relationship Id="rId14" Type="http://schemas.openxmlformats.org/officeDocument/2006/relationships/slideLayout" Target="../slideLayouts/slideLayout10.xml"/><Relationship Id="rId17" Type="http://schemas.openxmlformats.org/officeDocument/2006/relationships/theme" Target="../theme/theme1.xml"/><Relationship Id="rId16" Type="http://schemas.openxmlformats.org/officeDocument/2006/relationships/slideLayout" Target="../slideLayouts/slideLayout12.xml"/><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descr="A picture containing drawing&#10;&#10;Description automatically generated" id="11" name="Google Shape;11;p6"/>
          <p:cNvPicPr preferRelativeResize="0"/>
          <p:nvPr/>
        </p:nvPicPr>
        <p:blipFill rotWithShape="1">
          <a:blip r:embed="rId1">
            <a:alphaModFix/>
          </a:blip>
          <a:srcRect b="0" l="0" r="0" t="0"/>
          <a:stretch/>
        </p:blipFill>
        <p:spPr>
          <a:xfrm>
            <a:off x="180328" y="93609"/>
            <a:ext cx="3783105" cy="863652"/>
          </a:xfrm>
          <a:prstGeom prst="rect">
            <a:avLst/>
          </a:prstGeom>
          <a:noFill/>
          <a:ln>
            <a:noFill/>
          </a:ln>
        </p:spPr>
      </p:pic>
      <p:pic>
        <p:nvPicPr>
          <p:cNvPr descr="A close up of a sign&#10;&#10;Description automatically generated" id="12" name="Google Shape;12;p6"/>
          <p:cNvPicPr preferRelativeResize="0"/>
          <p:nvPr/>
        </p:nvPicPr>
        <p:blipFill rotWithShape="1">
          <a:blip r:embed="rId2">
            <a:alphaModFix/>
          </a:blip>
          <a:srcRect b="0" l="0" r="0" t="0"/>
          <a:stretch/>
        </p:blipFill>
        <p:spPr>
          <a:xfrm>
            <a:off x="10757469" y="93609"/>
            <a:ext cx="1313507" cy="721920"/>
          </a:xfrm>
          <a:prstGeom prst="rect">
            <a:avLst/>
          </a:prstGeom>
          <a:noFill/>
          <a:ln>
            <a:noFill/>
          </a:ln>
        </p:spPr>
      </p:pic>
      <p:pic>
        <p:nvPicPr>
          <p:cNvPr id="13" name="Google Shape;13;p6"/>
          <p:cNvPicPr preferRelativeResize="0"/>
          <p:nvPr/>
        </p:nvPicPr>
        <p:blipFill rotWithShape="1">
          <a:blip r:embed="rId3">
            <a:alphaModFix/>
          </a:blip>
          <a:srcRect b="0" l="0" r="0" t="0"/>
          <a:stretch/>
        </p:blipFill>
        <p:spPr>
          <a:xfrm rot="5400000">
            <a:off x="5722459" y="409320"/>
            <a:ext cx="702416" cy="12236665"/>
          </a:xfrm>
          <a:prstGeom prst="rect">
            <a:avLst/>
          </a:prstGeom>
          <a:noFill/>
          <a:ln>
            <a:noFill/>
          </a:ln>
        </p:spPr>
      </p:pic>
      <p:pic>
        <p:nvPicPr>
          <p:cNvPr id="14" name="Google Shape;14;p6"/>
          <p:cNvPicPr preferRelativeResize="0"/>
          <p:nvPr/>
        </p:nvPicPr>
        <p:blipFill rotWithShape="1">
          <a:blip r:embed="rId4">
            <a:alphaModFix/>
          </a:blip>
          <a:srcRect b="0" l="0" r="0" t="0"/>
          <a:stretch/>
        </p:blipFill>
        <p:spPr>
          <a:xfrm rot="5400000">
            <a:off x="7421731" y="1406173"/>
            <a:ext cx="207493" cy="933304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www.mdpi.com/2313-433X/8/4/9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www.mdpi.com/1424-8220/18/7/2208"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ieeexplore.ieee.org/stamp/stamp.jsp?arnumber=9938436"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s://www.tinkercad.com/things/atTloX58E2f-flex-sensors?sharecode=ud3OEa5eWFq3HXzpsOZCOC-ZVgWU2i1VCv_d7puSEBM" TargetMode="External"/><Relationship Id="rId4" Type="http://schemas.openxmlformats.org/officeDocument/2006/relationships/image" Target="../media/image8.png"/><Relationship Id="rId5"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drive.google.com/drive/folders/1Zwkmpcionbk1KfdoYDJumv0189jVd8Ol?usp=sharin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hyperlink" Target="https://www.mdpi.com/2313-433X/8/4/98" TargetMode="External"/><Relationship Id="rId4" Type="http://schemas.openxmlformats.org/officeDocument/2006/relationships/hyperlink" Target="https://www.mdpi.com/1424-8220/18/7/2208" TargetMode="External"/><Relationship Id="rId5" Type="http://schemas.openxmlformats.org/officeDocument/2006/relationships/hyperlink" Target="https://ieeexplore.ieee.org/stamp/stamp.jsp?arnumber=9938436" TargetMode="External"/><Relationship Id="rId6" Type="http://schemas.openxmlformats.org/officeDocument/2006/relationships/hyperlink" Target="https://citeseerx.ist.psu.edu/document?repid=rep1&amp;type=pdf&amp;doi=97fc603a799842630748089e090b1e9b97e5b489" TargetMode="External"/><Relationship Id="rId7" Type="http://schemas.openxmlformats.org/officeDocument/2006/relationships/hyperlink" Target="https://www.cirkitstudio.com/" TargetMode="External"/><Relationship Id="rId8" Type="http://schemas.openxmlformats.org/officeDocument/2006/relationships/hyperlink" Target="https://www.tinkercad.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
          <p:cNvSpPr txBox="1"/>
          <p:nvPr>
            <p:ph type="ctrTitle"/>
          </p:nvPr>
        </p:nvSpPr>
        <p:spPr>
          <a:xfrm>
            <a:off x="2206296" y="303028"/>
            <a:ext cx="7772400" cy="108153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sz="4400">
                <a:solidFill>
                  <a:srgbClr val="C00000"/>
                </a:solidFill>
                <a:latin typeface="Arial"/>
                <a:ea typeface="Arial"/>
                <a:cs typeface="Arial"/>
                <a:sym typeface="Arial"/>
              </a:rPr>
              <a:t>PBL  </a:t>
            </a:r>
            <a:endParaRPr b="1" sz="4400">
              <a:solidFill>
                <a:srgbClr val="C00000"/>
              </a:solidFill>
              <a:latin typeface="Arial"/>
              <a:ea typeface="Arial"/>
              <a:cs typeface="Arial"/>
              <a:sym typeface="Arial"/>
            </a:endParaRPr>
          </a:p>
        </p:txBody>
      </p:sp>
      <p:sp>
        <p:nvSpPr>
          <p:cNvPr id="93" name="Google Shape;93;p1"/>
          <p:cNvSpPr txBox="1"/>
          <p:nvPr>
            <p:ph idx="1" type="subTitle"/>
          </p:nvPr>
        </p:nvSpPr>
        <p:spPr>
          <a:xfrm>
            <a:off x="1177236" y="2741986"/>
            <a:ext cx="9308722" cy="682441"/>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None/>
            </a:pPr>
            <a:r>
              <a:rPr b="1" lang="en-US" sz="2800">
                <a:latin typeface="Fira Sans"/>
                <a:ea typeface="Fira Sans"/>
                <a:cs typeface="Fira Sans"/>
                <a:sym typeface="Fira Sans"/>
              </a:rPr>
              <a:t>FY  BTech (IT)  Semester  II ( 2024-25</a:t>
            </a:r>
            <a:r>
              <a:rPr lang="en-US" sz="3200">
                <a:latin typeface="Fira Sans"/>
                <a:ea typeface="Fira Sans"/>
                <a:cs typeface="Fira Sans"/>
                <a:sym typeface="Fira Sans"/>
              </a:rPr>
              <a:t>)</a:t>
            </a:r>
            <a:endParaRPr sz="3200">
              <a:latin typeface="Fira Sans"/>
              <a:ea typeface="Fira Sans"/>
              <a:cs typeface="Fira Sans"/>
              <a:sym typeface="Fira Sans"/>
            </a:endParaRPr>
          </a:p>
        </p:txBody>
      </p:sp>
      <p:sp>
        <p:nvSpPr>
          <p:cNvPr id="94" name="Google Shape;94;p1"/>
          <p:cNvSpPr txBox="1"/>
          <p:nvPr/>
        </p:nvSpPr>
        <p:spPr>
          <a:xfrm>
            <a:off x="1638300" y="3504337"/>
            <a:ext cx="8915400" cy="2228919"/>
          </a:xfrm>
          <a:prstGeom prst="rect">
            <a:avLst/>
          </a:prstGeom>
          <a:noFill/>
          <a:ln>
            <a:noFill/>
          </a:ln>
        </p:spPr>
        <p:txBody>
          <a:bodyPr anchorCtr="0" anchor="t" bIns="45700" lIns="91425" spcFirstLastPara="1" rIns="91425" wrap="square" tIns="45700">
            <a:normAutofit fontScale="62500" lnSpcReduction="20000"/>
          </a:bodyPr>
          <a:lstStyle/>
          <a:p>
            <a:pPr indent="0" lvl="0" marL="0" marR="0" rtl="0" algn="ctr">
              <a:lnSpc>
                <a:spcPct val="90000"/>
              </a:lnSpc>
              <a:spcBef>
                <a:spcPts val="1000"/>
              </a:spcBef>
              <a:spcAft>
                <a:spcPts val="0"/>
              </a:spcAft>
              <a:buNone/>
            </a:pPr>
            <a:r>
              <a:rPr b="0" i="0" lang="en-US" sz="3200" u="none" cap="none" strike="noStrike">
                <a:solidFill>
                  <a:schemeClr val="dk1"/>
                </a:solidFill>
                <a:latin typeface="Calibri"/>
                <a:ea typeface="Calibri"/>
                <a:cs typeface="Calibri"/>
                <a:sym typeface="Calibri"/>
              </a:rPr>
              <a:t>Apoorva Rajpurohit (16010424103)</a:t>
            </a:r>
            <a:endParaRPr b="0" i="0" sz="3200" u="none" cap="none" strike="noStrike">
              <a:solidFill>
                <a:schemeClr val="dk1"/>
              </a:solidFill>
              <a:latin typeface="Calibri"/>
              <a:ea typeface="Calibri"/>
              <a:cs typeface="Calibri"/>
              <a:sym typeface="Calibri"/>
            </a:endParaRPr>
          </a:p>
          <a:p>
            <a:pPr indent="0" lvl="0" marL="0" marR="0" rtl="0" algn="ctr">
              <a:lnSpc>
                <a:spcPct val="90000"/>
              </a:lnSpc>
              <a:spcBef>
                <a:spcPts val="1000"/>
              </a:spcBef>
              <a:spcAft>
                <a:spcPts val="0"/>
              </a:spcAft>
              <a:buNone/>
            </a:pPr>
            <a:r>
              <a:rPr b="0" i="0" lang="en-US" sz="3200" u="none" cap="none" strike="noStrike">
                <a:solidFill>
                  <a:schemeClr val="dk1"/>
                </a:solidFill>
                <a:latin typeface="Calibri"/>
                <a:ea typeface="Calibri"/>
                <a:cs typeface="Calibri"/>
                <a:sym typeface="Calibri"/>
              </a:rPr>
              <a:t>Sadhana Ramesh Kumar (16010424104)</a:t>
            </a:r>
            <a:endParaRPr b="0" i="0" sz="3200" u="none" cap="none" strike="noStrike">
              <a:solidFill>
                <a:schemeClr val="dk1"/>
              </a:solidFill>
              <a:latin typeface="Calibri"/>
              <a:ea typeface="Calibri"/>
              <a:cs typeface="Calibri"/>
              <a:sym typeface="Calibri"/>
            </a:endParaRPr>
          </a:p>
          <a:p>
            <a:pPr indent="0" lvl="0" marL="0" marR="0" rtl="0" algn="ctr">
              <a:lnSpc>
                <a:spcPct val="90000"/>
              </a:lnSpc>
              <a:spcBef>
                <a:spcPts val="1000"/>
              </a:spcBef>
              <a:spcAft>
                <a:spcPts val="0"/>
              </a:spcAft>
              <a:buNone/>
            </a:pPr>
            <a:r>
              <a:rPr b="0" i="0" lang="en-US" sz="3200" u="none" cap="none" strike="noStrike">
                <a:solidFill>
                  <a:schemeClr val="dk1"/>
                </a:solidFill>
                <a:latin typeface="Calibri"/>
                <a:ea typeface="Calibri"/>
                <a:cs typeface="Calibri"/>
                <a:sym typeface="Calibri"/>
              </a:rPr>
              <a:t>Rimjhim Ranjan (16010424105)</a:t>
            </a:r>
            <a:endParaRPr b="0" i="0" sz="3200" u="none" cap="none" strike="noStrike">
              <a:solidFill>
                <a:schemeClr val="dk1"/>
              </a:solidFill>
              <a:latin typeface="Calibri"/>
              <a:ea typeface="Calibri"/>
              <a:cs typeface="Calibri"/>
              <a:sym typeface="Calibri"/>
            </a:endParaRPr>
          </a:p>
          <a:p>
            <a:pPr indent="0" lvl="0" marL="0" marR="0" rtl="0" algn="ctr">
              <a:lnSpc>
                <a:spcPct val="90000"/>
              </a:lnSpc>
              <a:spcBef>
                <a:spcPts val="1000"/>
              </a:spcBef>
              <a:spcAft>
                <a:spcPts val="0"/>
              </a:spcAft>
              <a:buNone/>
            </a:pPr>
            <a:r>
              <a:rPr b="0" i="0" lang="en-US" sz="3200" u="none" cap="none" strike="noStrike">
                <a:solidFill>
                  <a:schemeClr val="dk1"/>
                </a:solidFill>
                <a:latin typeface="Calibri"/>
                <a:ea typeface="Calibri"/>
                <a:cs typeface="Calibri"/>
                <a:sym typeface="Calibri"/>
              </a:rPr>
              <a:t>Nidhi Rasalkar (16010424106)</a:t>
            </a:r>
            <a:endParaRPr b="0" i="0" sz="3200" u="none" cap="none" strike="noStrike">
              <a:solidFill>
                <a:schemeClr val="dk1"/>
              </a:solidFill>
              <a:latin typeface="Calibri"/>
              <a:ea typeface="Calibri"/>
              <a:cs typeface="Calibri"/>
              <a:sym typeface="Calibri"/>
            </a:endParaRPr>
          </a:p>
          <a:p>
            <a:pPr indent="0" lvl="0" marL="0" marR="0" rtl="0" algn="ctr">
              <a:lnSpc>
                <a:spcPct val="90000"/>
              </a:lnSpc>
              <a:spcBef>
                <a:spcPts val="1000"/>
              </a:spcBef>
              <a:spcAft>
                <a:spcPts val="0"/>
              </a:spcAft>
              <a:buNone/>
            </a:pPr>
            <a:r>
              <a:rPr b="0" i="0" lang="en-US" sz="3200" u="none" cap="none" strike="noStrike">
                <a:solidFill>
                  <a:schemeClr val="dk1"/>
                </a:solidFill>
                <a:latin typeface="Calibri"/>
                <a:ea typeface="Calibri"/>
                <a:cs typeface="Calibri"/>
                <a:sym typeface="Calibri"/>
              </a:rPr>
              <a:t>Bhoomi Sahay (16010424107)</a:t>
            </a:r>
            <a:endParaRPr b="0" i="0" sz="3200" u="none" cap="none" strike="noStrike">
              <a:solidFill>
                <a:schemeClr val="dk1"/>
              </a:solidFill>
              <a:latin typeface="Arial"/>
              <a:ea typeface="Arial"/>
              <a:cs typeface="Arial"/>
              <a:sym typeface="Arial"/>
            </a:endParaRPr>
          </a:p>
          <a:p>
            <a:pPr indent="0" lvl="0" marL="0" marR="0" rtl="0" algn="ctr">
              <a:lnSpc>
                <a:spcPct val="90000"/>
              </a:lnSpc>
              <a:spcBef>
                <a:spcPts val="0"/>
              </a:spcBef>
              <a:spcAft>
                <a:spcPts val="0"/>
              </a:spcAft>
              <a:buClr>
                <a:schemeClr val="dk1"/>
              </a:buClr>
              <a:buSzPct val="320000"/>
              <a:buFont typeface="Arial"/>
              <a:buNone/>
            </a:pPr>
            <a:r>
              <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1000"/>
              </a:spcBef>
              <a:spcAft>
                <a:spcPts val="0"/>
              </a:spcAft>
              <a:buClr>
                <a:schemeClr val="dk1"/>
              </a:buClr>
              <a:buSzPct val="160000"/>
              <a:buFont typeface="Arial"/>
              <a:buNone/>
            </a:pPr>
            <a:r>
              <a:rPr b="0" i="0" lang="en-US" sz="2800" u="none" cap="none" strike="noStrike">
                <a:solidFill>
                  <a:schemeClr val="dk1"/>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95" name="Google Shape;95;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sz="1800">
                <a:solidFill>
                  <a:schemeClr val="lt1"/>
                </a:solidFill>
              </a:rPr>
              <a:t>‹#›</a:t>
            </a:fld>
            <a:endParaRPr sz="1800">
              <a:solidFill>
                <a:schemeClr val="lt1"/>
              </a:solidFill>
            </a:endParaRPr>
          </a:p>
        </p:txBody>
      </p:sp>
      <p:sp>
        <p:nvSpPr>
          <p:cNvPr id="96" name="Google Shape;96;p1"/>
          <p:cNvSpPr txBox="1"/>
          <p:nvPr/>
        </p:nvSpPr>
        <p:spPr>
          <a:xfrm>
            <a:off x="1174914" y="1572195"/>
            <a:ext cx="10434839"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3000" u="none" cap="none" strike="noStrike">
                <a:solidFill>
                  <a:srgbClr val="C00000"/>
                </a:solidFill>
                <a:latin typeface="Arial"/>
                <a:ea typeface="Arial"/>
                <a:cs typeface="Arial"/>
                <a:sym typeface="Arial"/>
              </a:rPr>
              <a:t>SENSOR GLOVE FOR SIGN LANGUAGE TRANSLATION</a:t>
            </a:r>
            <a:r>
              <a:rPr b="1" i="0" lang="en-US" sz="4000" u="none" cap="none" strike="noStrike">
                <a:solidFill>
                  <a:srgbClr val="C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0"/>
          <p:cNvSpPr txBox="1"/>
          <p:nvPr/>
        </p:nvSpPr>
        <p:spPr>
          <a:xfrm>
            <a:off x="4084325" y="6414780"/>
            <a:ext cx="4023300" cy="307800"/>
          </a:xfrm>
          <a:prstGeom prst="rect">
            <a:avLst/>
          </a:prstGeom>
          <a:noFill/>
          <a:ln>
            <a:noFill/>
          </a:ln>
        </p:spPr>
        <p:txBody>
          <a:bodyPr anchorCtr="0" anchor="ctr" bIns="45675" lIns="45675" spcFirstLastPara="1" rIns="45675" wrap="square" tIns="45675">
            <a:spAutoFit/>
          </a:bodyPr>
          <a:lstStyle/>
          <a:p>
            <a:pPr indent="0" lvl="0" marL="0" marR="0" rtl="0" algn="ctr">
              <a:lnSpc>
                <a:spcPct val="100000"/>
              </a:lnSpc>
              <a:spcBef>
                <a:spcPts val="0"/>
              </a:spcBef>
              <a:spcAft>
                <a:spcPts val="0"/>
              </a:spcAft>
              <a:buClr>
                <a:srgbClr val="888888"/>
              </a:buClr>
              <a:buSzPts val="1200"/>
              <a:buFont typeface="Calibri"/>
              <a:buNone/>
            </a:pPr>
            <a:r>
              <a:t/>
            </a:r>
            <a:endParaRPr b="0" i="0" sz="1400" u="none" cap="none" strike="noStrike">
              <a:solidFill>
                <a:srgbClr val="000000"/>
              </a:solidFill>
              <a:latin typeface="Arial"/>
              <a:ea typeface="Arial"/>
              <a:cs typeface="Arial"/>
              <a:sym typeface="Arial"/>
            </a:endParaRPr>
          </a:p>
        </p:txBody>
      </p:sp>
      <p:sp>
        <p:nvSpPr>
          <p:cNvPr id="161" name="Google Shape;161;p30"/>
          <p:cNvSpPr txBox="1"/>
          <p:nvPr>
            <p:ph type="title"/>
          </p:nvPr>
        </p:nvSpPr>
        <p:spPr>
          <a:xfrm>
            <a:off x="838200" y="142185"/>
            <a:ext cx="10515600" cy="1325700"/>
          </a:xfrm>
          <a:prstGeom prst="rect">
            <a:avLst/>
          </a:prstGeom>
          <a:noFill/>
          <a:ln>
            <a:noFill/>
          </a:ln>
        </p:spPr>
        <p:txBody>
          <a:bodyPr anchorCtr="0" anchor="ctr" bIns="45675" lIns="45675" spcFirstLastPara="1" rIns="45675" wrap="square" tIns="45675">
            <a:normAutofit/>
          </a:bodyPr>
          <a:lstStyle/>
          <a:p>
            <a:pPr indent="0" lvl="0" marL="0" marR="0" rtl="0" algn="ctr">
              <a:lnSpc>
                <a:spcPct val="90000"/>
              </a:lnSpc>
              <a:spcBef>
                <a:spcPts val="0"/>
              </a:spcBef>
              <a:spcAft>
                <a:spcPts val="0"/>
              </a:spcAft>
              <a:buClr>
                <a:srgbClr val="C00000"/>
              </a:buClr>
              <a:buSzPts val="3600"/>
              <a:buFont typeface="Arial"/>
              <a:buNone/>
            </a:pPr>
            <a:r>
              <a:rPr b="1" lang="en-US" sz="3600">
                <a:solidFill>
                  <a:srgbClr val="C00000"/>
                </a:solidFill>
                <a:latin typeface="Arial"/>
                <a:ea typeface="Arial"/>
                <a:cs typeface="Arial"/>
                <a:sym typeface="Arial"/>
              </a:rPr>
              <a:t>Timeline Chart </a:t>
            </a:r>
            <a:endParaRPr/>
          </a:p>
        </p:txBody>
      </p:sp>
      <p:sp>
        <p:nvSpPr>
          <p:cNvPr id="162" name="Google Shape;162;p30"/>
          <p:cNvSpPr txBox="1"/>
          <p:nvPr>
            <p:ph idx="12" type="sldNum"/>
          </p:nvPr>
        </p:nvSpPr>
        <p:spPr>
          <a:xfrm>
            <a:off x="11095216" y="6414767"/>
            <a:ext cx="258584" cy="248266"/>
          </a:xfrm>
          <a:prstGeom prst="rect">
            <a:avLst/>
          </a:prstGeom>
          <a:noFill/>
          <a:ln>
            <a:noFill/>
          </a:ln>
        </p:spPr>
        <p:txBody>
          <a:bodyPr anchorCtr="0" anchor="ctr" bIns="45675" lIns="45675" spcFirstLastPara="1" rIns="45675" wrap="square" tIns="45675">
            <a:spAutoFit/>
          </a:bodyPr>
          <a:lstStyle/>
          <a:p>
            <a:pPr indent="0" lvl="0" marL="0" rtl="0" algn="r">
              <a:lnSpc>
                <a:spcPct val="100000"/>
              </a:lnSpc>
              <a:spcBef>
                <a:spcPts val="0"/>
              </a:spcBef>
              <a:spcAft>
                <a:spcPts val="0"/>
              </a:spcAft>
              <a:buClr>
                <a:srgbClr val="888888"/>
              </a:buClr>
              <a:buSzPts val="1200"/>
              <a:buFont typeface="Calibri"/>
              <a:buNone/>
            </a:pPr>
            <a:fld id="{00000000-1234-1234-1234-123412341234}" type="slidenum">
              <a:rPr lang="en-US" sz="1200">
                <a:solidFill>
                  <a:srgbClr val="888888"/>
                </a:solidFill>
                <a:latin typeface="Calibri"/>
                <a:ea typeface="Calibri"/>
                <a:cs typeface="Calibri"/>
                <a:sym typeface="Calibri"/>
              </a:rPr>
              <a:t>‹#›</a:t>
            </a:fld>
            <a:endParaRPr/>
          </a:p>
        </p:txBody>
      </p:sp>
      <p:grpSp>
        <p:nvGrpSpPr>
          <p:cNvPr id="163" name="Google Shape;163;p30"/>
          <p:cNvGrpSpPr/>
          <p:nvPr/>
        </p:nvGrpSpPr>
        <p:grpSpPr>
          <a:xfrm>
            <a:off x="8821949" y="1467757"/>
            <a:ext cx="2725150" cy="4344439"/>
            <a:chOff x="6616600" y="1431525"/>
            <a:chExt cx="2043913" cy="2927717"/>
          </a:xfrm>
        </p:grpSpPr>
        <p:sp>
          <p:nvSpPr>
            <p:cNvPr id="164" name="Google Shape;164;p30"/>
            <p:cNvSpPr/>
            <p:nvPr/>
          </p:nvSpPr>
          <p:spPr>
            <a:xfrm>
              <a:off x="6616613" y="1431542"/>
              <a:ext cx="2043900" cy="2927700"/>
            </a:xfrm>
            <a:prstGeom prst="rect">
              <a:avLst/>
            </a:prstGeom>
            <a:noFill/>
            <a:ln cap="flat" cmpd="sng" w="9525">
              <a:solidFill>
                <a:srgbClr val="BE2F22"/>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 name="Google Shape;165;p30"/>
            <p:cNvSpPr/>
            <p:nvPr/>
          </p:nvSpPr>
          <p:spPr>
            <a:xfrm flipH="1" rot="10800000">
              <a:off x="6616600" y="1431525"/>
              <a:ext cx="2043900" cy="1269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 name="Google Shape;166;p30"/>
            <p:cNvSpPr txBox="1"/>
            <p:nvPr/>
          </p:nvSpPr>
          <p:spPr>
            <a:xfrm>
              <a:off x="6616628" y="1558426"/>
              <a:ext cx="1978200" cy="4641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3000">
                  <a:solidFill>
                    <a:srgbClr val="BE2F22"/>
                  </a:solidFill>
                  <a:latin typeface="Roboto"/>
                  <a:ea typeface="Roboto"/>
                  <a:cs typeface="Roboto"/>
                  <a:sym typeface="Roboto"/>
                </a:rPr>
                <a:t>04-2025</a:t>
              </a:r>
              <a:endParaRPr b="1" sz="3000">
                <a:solidFill>
                  <a:srgbClr val="BE2F22"/>
                </a:solidFill>
                <a:latin typeface="Roboto"/>
                <a:ea typeface="Roboto"/>
                <a:cs typeface="Roboto"/>
                <a:sym typeface="Roboto"/>
              </a:endParaRPr>
            </a:p>
          </p:txBody>
        </p:sp>
        <p:sp>
          <p:nvSpPr>
            <p:cNvPr id="167" name="Google Shape;167;p30"/>
            <p:cNvSpPr txBox="1"/>
            <p:nvPr/>
          </p:nvSpPr>
          <p:spPr>
            <a:xfrm>
              <a:off x="6936905" y="2022500"/>
              <a:ext cx="352200" cy="3174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E2F22"/>
                  </a:solidFill>
                  <a:latin typeface="Roboto"/>
                  <a:ea typeface="Roboto"/>
                  <a:cs typeface="Roboto"/>
                  <a:sym typeface="Roboto"/>
                </a:rPr>
                <a:t>W1</a:t>
              </a:r>
              <a:endParaRPr sz="900">
                <a:solidFill>
                  <a:srgbClr val="BE2F22"/>
                </a:solidFill>
                <a:latin typeface="Roboto"/>
                <a:ea typeface="Roboto"/>
                <a:cs typeface="Roboto"/>
                <a:sym typeface="Roboto"/>
              </a:endParaRPr>
            </a:p>
          </p:txBody>
        </p:sp>
        <p:sp>
          <p:nvSpPr>
            <p:cNvPr id="168" name="Google Shape;168;p30"/>
            <p:cNvSpPr txBox="1"/>
            <p:nvPr/>
          </p:nvSpPr>
          <p:spPr>
            <a:xfrm>
              <a:off x="7969399" y="2022501"/>
              <a:ext cx="352200" cy="3174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E2F22"/>
                  </a:solidFill>
                  <a:latin typeface="Roboto"/>
                  <a:ea typeface="Roboto"/>
                  <a:cs typeface="Roboto"/>
                  <a:sym typeface="Roboto"/>
                </a:rPr>
                <a:t>W2</a:t>
              </a:r>
              <a:endParaRPr sz="900">
                <a:solidFill>
                  <a:srgbClr val="BE2F22"/>
                </a:solidFill>
                <a:latin typeface="Roboto"/>
                <a:ea typeface="Roboto"/>
                <a:cs typeface="Roboto"/>
                <a:sym typeface="Roboto"/>
              </a:endParaRPr>
            </a:p>
          </p:txBody>
        </p:sp>
        <p:cxnSp>
          <p:nvCxnSpPr>
            <p:cNvPr id="169" name="Google Shape;169;p30"/>
            <p:cNvCxnSpPr/>
            <p:nvPr/>
          </p:nvCxnSpPr>
          <p:spPr>
            <a:xfrm rot="10800000">
              <a:off x="7644625" y="2480018"/>
              <a:ext cx="0" cy="1848600"/>
            </a:xfrm>
            <a:prstGeom prst="straightConnector1">
              <a:avLst/>
            </a:prstGeom>
            <a:noFill/>
            <a:ln cap="flat" cmpd="sng" w="9525">
              <a:solidFill>
                <a:srgbClr val="BE2F22"/>
              </a:solidFill>
              <a:prstDash val="dot"/>
              <a:round/>
              <a:headEnd len="sm" w="sm" type="none"/>
              <a:tailEnd len="sm" w="sm" type="none"/>
            </a:ln>
          </p:spPr>
        </p:cxnSp>
        <p:cxnSp>
          <p:nvCxnSpPr>
            <p:cNvPr id="170" name="Google Shape;170;p30"/>
            <p:cNvCxnSpPr/>
            <p:nvPr/>
          </p:nvCxnSpPr>
          <p:spPr>
            <a:xfrm rot="10800000">
              <a:off x="8659688" y="2394741"/>
              <a:ext cx="0" cy="1848600"/>
            </a:xfrm>
            <a:prstGeom prst="straightConnector1">
              <a:avLst/>
            </a:prstGeom>
            <a:noFill/>
            <a:ln cap="flat" cmpd="sng" w="9525">
              <a:solidFill>
                <a:srgbClr val="BE2F22"/>
              </a:solidFill>
              <a:prstDash val="dot"/>
              <a:round/>
              <a:headEnd len="sm" w="sm" type="none"/>
              <a:tailEnd len="sm" w="sm" type="none"/>
            </a:ln>
          </p:spPr>
        </p:cxnSp>
      </p:grpSp>
      <p:grpSp>
        <p:nvGrpSpPr>
          <p:cNvPr id="171" name="Google Shape;171;p30"/>
          <p:cNvGrpSpPr/>
          <p:nvPr/>
        </p:nvGrpSpPr>
        <p:grpSpPr>
          <a:xfrm>
            <a:off x="6096340" y="1467789"/>
            <a:ext cx="2725132" cy="4344451"/>
            <a:chOff x="4572350" y="1431525"/>
            <a:chExt cx="2043900" cy="2927725"/>
          </a:xfrm>
        </p:grpSpPr>
        <p:sp>
          <p:nvSpPr>
            <p:cNvPr id="172" name="Google Shape;172;p30"/>
            <p:cNvSpPr/>
            <p:nvPr/>
          </p:nvSpPr>
          <p:spPr>
            <a:xfrm>
              <a:off x="4572350" y="1431550"/>
              <a:ext cx="2043900" cy="2927700"/>
            </a:xfrm>
            <a:prstGeom prst="rect">
              <a:avLst/>
            </a:prstGeom>
            <a:noFill/>
            <a:ln cap="flat" cmpd="sng" w="9525">
              <a:solidFill>
                <a:srgbClr val="B02B2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 name="Google Shape;173;p30"/>
            <p:cNvSpPr/>
            <p:nvPr/>
          </p:nvSpPr>
          <p:spPr>
            <a:xfrm flipH="1" rot="10800000">
              <a:off x="4572350" y="1431525"/>
              <a:ext cx="2043900" cy="1269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 name="Google Shape;174;p30"/>
            <p:cNvSpPr txBox="1"/>
            <p:nvPr/>
          </p:nvSpPr>
          <p:spPr>
            <a:xfrm>
              <a:off x="4572377" y="1558426"/>
              <a:ext cx="1978200" cy="4797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3000">
                  <a:solidFill>
                    <a:srgbClr val="B02B20"/>
                  </a:solidFill>
                  <a:latin typeface="Roboto"/>
                  <a:ea typeface="Roboto"/>
                  <a:cs typeface="Roboto"/>
                  <a:sym typeface="Roboto"/>
                </a:rPr>
                <a:t>03-2025</a:t>
              </a:r>
              <a:endParaRPr b="1" sz="3000">
                <a:solidFill>
                  <a:srgbClr val="B02B20"/>
                </a:solidFill>
                <a:latin typeface="Roboto"/>
                <a:ea typeface="Roboto"/>
                <a:cs typeface="Roboto"/>
                <a:sym typeface="Roboto"/>
              </a:endParaRPr>
            </a:p>
          </p:txBody>
        </p:sp>
        <p:sp>
          <p:nvSpPr>
            <p:cNvPr id="175" name="Google Shape;175;p30"/>
            <p:cNvSpPr txBox="1"/>
            <p:nvPr/>
          </p:nvSpPr>
          <p:spPr>
            <a:xfrm>
              <a:off x="4637891" y="2038101"/>
              <a:ext cx="352200" cy="2793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02B20"/>
                  </a:solidFill>
                  <a:latin typeface="Roboto"/>
                  <a:ea typeface="Roboto"/>
                  <a:cs typeface="Roboto"/>
                  <a:sym typeface="Roboto"/>
                </a:rPr>
                <a:t>W1</a:t>
              </a:r>
              <a:endParaRPr sz="900">
                <a:solidFill>
                  <a:srgbClr val="B02B20"/>
                </a:solidFill>
                <a:latin typeface="Roboto"/>
                <a:ea typeface="Roboto"/>
                <a:cs typeface="Roboto"/>
                <a:sym typeface="Roboto"/>
              </a:endParaRPr>
            </a:p>
          </p:txBody>
        </p:sp>
        <p:sp>
          <p:nvSpPr>
            <p:cNvPr id="176" name="Google Shape;176;p30"/>
            <p:cNvSpPr txBox="1"/>
            <p:nvPr/>
          </p:nvSpPr>
          <p:spPr>
            <a:xfrm>
              <a:off x="5165998" y="2038081"/>
              <a:ext cx="352200" cy="2793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02B20"/>
                  </a:solidFill>
                  <a:latin typeface="Roboto"/>
                  <a:ea typeface="Roboto"/>
                  <a:cs typeface="Roboto"/>
                  <a:sym typeface="Roboto"/>
                </a:rPr>
                <a:t>W2</a:t>
              </a:r>
              <a:endParaRPr sz="900">
                <a:solidFill>
                  <a:srgbClr val="B02B20"/>
                </a:solidFill>
                <a:latin typeface="Roboto"/>
                <a:ea typeface="Roboto"/>
                <a:cs typeface="Roboto"/>
                <a:sym typeface="Roboto"/>
              </a:endParaRPr>
            </a:p>
          </p:txBody>
        </p:sp>
        <p:sp>
          <p:nvSpPr>
            <p:cNvPr id="177" name="Google Shape;177;p30"/>
            <p:cNvSpPr txBox="1"/>
            <p:nvPr/>
          </p:nvSpPr>
          <p:spPr>
            <a:xfrm>
              <a:off x="5661498" y="2038101"/>
              <a:ext cx="352200" cy="2793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02B20"/>
                  </a:solidFill>
                  <a:latin typeface="Roboto"/>
                  <a:ea typeface="Roboto"/>
                  <a:cs typeface="Roboto"/>
                  <a:sym typeface="Roboto"/>
                </a:rPr>
                <a:t>W3</a:t>
              </a:r>
              <a:endParaRPr sz="900">
                <a:solidFill>
                  <a:srgbClr val="B02B20"/>
                </a:solidFill>
                <a:latin typeface="Roboto"/>
                <a:ea typeface="Roboto"/>
                <a:cs typeface="Roboto"/>
                <a:sym typeface="Roboto"/>
              </a:endParaRPr>
            </a:p>
          </p:txBody>
        </p:sp>
        <p:sp>
          <p:nvSpPr>
            <p:cNvPr id="178" name="Google Shape;178;p30"/>
            <p:cNvSpPr txBox="1"/>
            <p:nvPr/>
          </p:nvSpPr>
          <p:spPr>
            <a:xfrm>
              <a:off x="6198511" y="2038061"/>
              <a:ext cx="352200" cy="2793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B02B20"/>
                  </a:solidFill>
                  <a:latin typeface="Roboto"/>
                  <a:ea typeface="Roboto"/>
                  <a:cs typeface="Roboto"/>
                  <a:sym typeface="Roboto"/>
                </a:rPr>
                <a:t>W4</a:t>
              </a:r>
              <a:endParaRPr sz="900">
                <a:solidFill>
                  <a:srgbClr val="B02B20"/>
                </a:solidFill>
                <a:latin typeface="Roboto"/>
                <a:ea typeface="Roboto"/>
                <a:cs typeface="Roboto"/>
                <a:sym typeface="Roboto"/>
              </a:endParaRPr>
            </a:p>
          </p:txBody>
        </p:sp>
        <p:cxnSp>
          <p:nvCxnSpPr>
            <p:cNvPr id="179" name="Google Shape;179;p30"/>
            <p:cNvCxnSpPr/>
            <p:nvPr/>
          </p:nvCxnSpPr>
          <p:spPr>
            <a:xfrm rot="10800000">
              <a:off x="5085825" y="2506700"/>
              <a:ext cx="0" cy="1848600"/>
            </a:xfrm>
            <a:prstGeom prst="straightConnector1">
              <a:avLst/>
            </a:prstGeom>
            <a:noFill/>
            <a:ln cap="flat" cmpd="sng" w="9525">
              <a:solidFill>
                <a:srgbClr val="B02B20"/>
              </a:solidFill>
              <a:prstDash val="dot"/>
              <a:round/>
              <a:headEnd len="sm" w="sm" type="none"/>
              <a:tailEnd len="sm" w="sm" type="none"/>
            </a:ln>
          </p:spPr>
        </p:cxnSp>
        <p:cxnSp>
          <p:nvCxnSpPr>
            <p:cNvPr id="180" name="Google Shape;180;p30"/>
            <p:cNvCxnSpPr/>
            <p:nvPr/>
          </p:nvCxnSpPr>
          <p:spPr>
            <a:xfrm rot="10800000">
              <a:off x="5596537" y="2506700"/>
              <a:ext cx="0" cy="1848600"/>
            </a:xfrm>
            <a:prstGeom prst="straightConnector1">
              <a:avLst/>
            </a:prstGeom>
            <a:noFill/>
            <a:ln cap="flat" cmpd="sng" w="9525">
              <a:solidFill>
                <a:srgbClr val="B02B20"/>
              </a:solidFill>
              <a:prstDash val="dot"/>
              <a:round/>
              <a:headEnd len="sm" w="sm" type="none"/>
              <a:tailEnd len="sm" w="sm" type="none"/>
            </a:ln>
          </p:spPr>
        </p:cxnSp>
        <p:cxnSp>
          <p:nvCxnSpPr>
            <p:cNvPr id="181" name="Google Shape;181;p30"/>
            <p:cNvCxnSpPr/>
            <p:nvPr/>
          </p:nvCxnSpPr>
          <p:spPr>
            <a:xfrm rot="10800000">
              <a:off x="6107250" y="2506700"/>
              <a:ext cx="0" cy="1848600"/>
            </a:xfrm>
            <a:prstGeom prst="straightConnector1">
              <a:avLst/>
            </a:prstGeom>
            <a:noFill/>
            <a:ln cap="flat" cmpd="sng" w="9525">
              <a:solidFill>
                <a:srgbClr val="B02B20"/>
              </a:solidFill>
              <a:prstDash val="dot"/>
              <a:round/>
              <a:headEnd len="sm" w="sm" type="none"/>
              <a:tailEnd len="sm" w="sm" type="none"/>
            </a:ln>
          </p:spPr>
        </p:cxnSp>
      </p:grpSp>
      <p:grpSp>
        <p:nvGrpSpPr>
          <p:cNvPr id="182" name="Google Shape;182;p30"/>
          <p:cNvGrpSpPr/>
          <p:nvPr/>
        </p:nvGrpSpPr>
        <p:grpSpPr>
          <a:xfrm>
            <a:off x="3370733" y="1467789"/>
            <a:ext cx="2725132" cy="4344451"/>
            <a:chOff x="2528100" y="1431525"/>
            <a:chExt cx="2043900" cy="2927725"/>
          </a:xfrm>
        </p:grpSpPr>
        <p:sp>
          <p:nvSpPr>
            <p:cNvPr id="183" name="Google Shape;183;p30"/>
            <p:cNvSpPr/>
            <p:nvPr/>
          </p:nvSpPr>
          <p:spPr>
            <a:xfrm>
              <a:off x="2528100" y="1431550"/>
              <a:ext cx="2043900" cy="2927700"/>
            </a:xfrm>
            <a:prstGeom prst="rect">
              <a:avLst/>
            </a:prstGeom>
            <a:noFill/>
            <a:ln cap="flat" cmpd="sng" w="9525">
              <a:solidFill>
                <a:srgbClr val="A7291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 name="Google Shape;184;p30"/>
            <p:cNvSpPr/>
            <p:nvPr/>
          </p:nvSpPr>
          <p:spPr>
            <a:xfrm flipH="1" rot="10800000">
              <a:off x="2528100" y="1431525"/>
              <a:ext cx="2043900" cy="1269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 name="Google Shape;185;p30"/>
            <p:cNvSpPr txBox="1"/>
            <p:nvPr/>
          </p:nvSpPr>
          <p:spPr>
            <a:xfrm>
              <a:off x="2528126" y="1558426"/>
              <a:ext cx="1978200" cy="4722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3000">
                  <a:solidFill>
                    <a:srgbClr val="A7291E"/>
                  </a:solidFill>
                  <a:latin typeface="Roboto"/>
                  <a:ea typeface="Roboto"/>
                  <a:cs typeface="Roboto"/>
                  <a:sym typeface="Roboto"/>
                </a:rPr>
                <a:t>02-2025</a:t>
              </a:r>
              <a:endParaRPr b="1" sz="3000">
                <a:solidFill>
                  <a:srgbClr val="A7291E"/>
                </a:solidFill>
                <a:latin typeface="Roboto"/>
                <a:ea typeface="Roboto"/>
                <a:cs typeface="Roboto"/>
                <a:sym typeface="Roboto"/>
              </a:endParaRPr>
            </a:p>
          </p:txBody>
        </p:sp>
        <p:sp>
          <p:nvSpPr>
            <p:cNvPr id="186" name="Google Shape;186;p30"/>
            <p:cNvSpPr txBox="1"/>
            <p:nvPr/>
          </p:nvSpPr>
          <p:spPr>
            <a:xfrm>
              <a:off x="2593640" y="2030601"/>
              <a:ext cx="352200" cy="3078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A7291E"/>
                  </a:solidFill>
                  <a:latin typeface="Roboto"/>
                  <a:ea typeface="Roboto"/>
                  <a:cs typeface="Roboto"/>
                  <a:sym typeface="Roboto"/>
                </a:rPr>
                <a:t>W1</a:t>
              </a:r>
              <a:endParaRPr sz="900">
                <a:solidFill>
                  <a:srgbClr val="A7291E"/>
                </a:solidFill>
                <a:latin typeface="Roboto"/>
                <a:ea typeface="Roboto"/>
                <a:cs typeface="Roboto"/>
                <a:sym typeface="Roboto"/>
              </a:endParaRPr>
            </a:p>
          </p:txBody>
        </p:sp>
        <p:sp>
          <p:nvSpPr>
            <p:cNvPr id="187" name="Google Shape;187;p30"/>
            <p:cNvSpPr txBox="1"/>
            <p:nvPr/>
          </p:nvSpPr>
          <p:spPr>
            <a:xfrm>
              <a:off x="3121747" y="2030601"/>
              <a:ext cx="352200" cy="3078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A7291E"/>
                  </a:solidFill>
                  <a:latin typeface="Roboto"/>
                  <a:ea typeface="Roboto"/>
                  <a:cs typeface="Roboto"/>
                  <a:sym typeface="Roboto"/>
                </a:rPr>
                <a:t>W2</a:t>
              </a:r>
              <a:endParaRPr sz="900">
                <a:solidFill>
                  <a:srgbClr val="A7291E"/>
                </a:solidFill>
                <a:latin typeface="Roboto"/>
                <a:ea typeface="Roboto"/>
                <a:cs typeface="Roboto"/>
                <a:sym typeface="Roboto"/>
              </a:endParaRPr>
            </a:p>
          </p:txBody>
        </p:sp>
        <p:sp>
          <p:nvSpPr>
            <p:cNvPr id="188" name="Google Shape;188;p30"/>
            <p:cNvSpPr txBox="1"/>
            <p:nvPr/>
          </p:nvSpPr>
          <p:spPr>
            <a:xfrm>
              <a:off x="3617247" y="2030600"/>
              <a:ext cx="352200" cy="3078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A7291E"/>
                  </a:solidFill>
                  <a:latin typeface="Roboto"/>
                  <a:ea typeface="Roboto"/>
                  <a:cs typeface="Roboto"/>
                  <a:sym typeface="Roboto"/>
                </a:rPr>
                <a:t>W3</a:t>
              </a:r>
              <a:endParaRPr sz="900">
                <a:solidFill>
                  <a:srgbClr val="A7291E"/>
                </a:solidFill>
                <a:latin typeface="Roboto"/>
                <a:ea typeface="Roboto"/>
                <a:cs typeface="Roboto"/>
                <a:sym typeface="Roboto"/>
              </a:endParaRPr>
            </a:p>
          </p:txBody>
        </p:sp>
        <p:sp>
          <p:nvSpPr>
            <p:cNvPr id="189" name="Google Shape;189;p30"/>
            <p:cNvSpPr txBox="1"/>
            <p:nvPr/>
          </p:nvSpPr>
          <p:spPr>
            <a:xfrm>
              <a:off x="4154260" y="2030601"/>
              <a:ext cx="352200" cy="3078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A7291E"/>
                  </a:solidFill>
                  <a:latin typeface="Roboto"/>
                  <a:ea typeface="Roboto"/>
                  <a:cs typeface="Roboto"/>
                  <a:sym typeface="Roboto"/>
                </a:rPr>
                <a:t>W4</a:t>
              </a:r>
              <a:endParaRPr sz="900">
                <a:solidFill>
                  <a:srgbClr val="A7291E"/>
                </a:solidFill>
                <a:latin typeface="Roboto"/>
                <a:ea typeface="Roboto"/>
                <a:cs typeface="Roboto"/>
                <a:sym typeface="Roboto"/>
              </a:endParaRPr>
            </a:p>
          </p:txBody>
        </p:sp>
        <p:cxnSp>
          <p:nvCxnSpPr>
            <p:cNvPr id="190" name="Google Shape;190;p30"/>
            <p:cNvCxnSpPr/>
            <p:nvPr/>
          </p:nvCxnSpPr>
          <p:spPr>
            <a:xfrm rot="10800000">
              <a:off x="3041575" y="2507000"/>
              <a:ext cx="0" cy="1848300"/>
            </a:xfrm>
            <a:prstGeom prst="straightConnector1">
              <a:avLst/>
            </a:prstGeom>
            <a:noFill/>
            <a:ln cap="flat" cmpd="sng" w="9525">
              <a:solidFill>
                <a:srgbClr val="A7291E"/>
              </a:solidFill>
              <a:prstDash val="dot"/>
              <a:round/>
              <a:headEnd len="sm" w="sm" type="none"/>
              <a:tailEnd len="sm" w="sm" type="none"/>
            </a:ln>
          </p:spPr>
        </p:cxnSp>
        <p:cxnSp>
          <p:nvCxnSpPr>
            <p:cNvPr id="191" name="Google Shape;191;p30"/>
            <p:cNvCxnSpPr/>
            <p:nvPr/>
          </p:nvCxnSpPr>
          <p:spPr>
            <a:xfrm rot="10800000">
              <a:off x="3552287" y="2507000"/>
              <a:ext cx="0" cy="1848300"/>
            </a:xfrm>
            <a:prstGeom prst="straightConnector1">
              <a:avLst/>
            </a:prstGeom>
            <a:noFill/>
            <a:ln cap="flat" cmpd="sng" w="9525">
              <a:solidFill>
                <a:srgbClr val="A7291E"/>
              </a:solidFill>
              <a:prstDash val="dot"/>
              <a:round/>
              <a:headEnd len="sm" w="sm" type="none"/>
              <a:tailEnd len="sm" w="sm" type="none"/>
            </a:ln>
          </p:spPr>
        </p:cxnSp>
        <p:cxnSp>
          <p:nvCxnSpPr>
            <p:cNvPr id="192" name="Google Shape;192;p30"/>
            <p:cNvCxnSpPr/>
            <p:nvPr/>
          </p:nvCxnSpPr>
          <p:spPr>
            <a:xfrm rot="10800000">
              <a:off x="4063000" y="2507000"/>
              <a:ext cx="0" cy="1848300"/>
            </a:xfrm>
            <a:prstGeom prst="straightConnector1">
              <a:avLst/>
            </a:prstGeom>
            <a:noFill/>
            <a:ln cap="flat" cmpd="sng" w="9525">
              <a:solidFill>
                <a:srgbClr val="A7291E"/>
              </a:solidFill>
              <a:prstDash val="dot"/>
              <a:round/>
              <a:headEnd len="sm" w="sm" type="none"/>
              <a:tailEnd len="sm" w="sm" type="none"/>
            </a:ln>
          </p:spPr>
        </p:cxnSp>
      </p:grpSp>
      <p:grpSp>
        <p:nvGrpSpPr>
          <p:cNvPr id="193" name="Google Shape;193;p30"/>
          <p:cNvGrpSpPr/>
          <p:nvPr/>
        </p:nvGrpSpPr>
        <p:grpSpPr>
          <a:xfrm>
            <a:off x="645153" y="1467942"/>
            <a:ext cx="2725489" cy="4344437"/>
            <a:chOff x="3975637" y="1431525"/>
            <a:chExt cx="2044168" cy="2927716"/>
          </a:xfrm>
        </p:grpSpPr>
        <p:sp>
          <p:nvSpPr>
            <p:cNvPr id="194" name="Google Shape;194;p30"/>
            <p:cNvSpPr/>
            <p:nvPr/>
          </p:nvSpPr>
          <p:spPr>
            <a:xfrm>
              <a:off x="3975637" y="1431541"/>
              <a:ext cx="2043900" cy="2927700"/>
            </a:xfrm>
            <a:prstGeom prst="rect">
              <a:avLst/>
            </a:prstGeom>
            <a:noFill/>
            <a:ln cap="flat" cmpd="sng" w="9525">
              <a:solidFill>
                <a:srgbClr val="801F17"/>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 name="Google Shape;195;p30"/>
            <p:cNvSpPr/>
            <p:nvPr/>
          </p:nvSpPr>
          <p:spPr>
            <a:xfrm flipH="1" rot="10800000">
              <a:off x="3975900" y="1431525"/>
              <a:ext cx="2043900" cy="1269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 name="Google Shape;196;p30"/>
            <p:cNvSpPr txBox="1"/>
            <p:nvPr/>
          </p:nvSpPr>
          <p:spPr>
            <a:xfrm>
              <a:off x="3975906" y="1558426"/>
              <a:ext cx="2043900" cy="432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3000">
                  <a:solidFill>
                    <a:srgbClr val="801F17"/>
                  </a:solidFill>
                  <a:latin typeface="Roboto"/>
                  <a:ea typeface="Roboto"/>
                  <a:cs typeface="Roboto"/>
                  <a:sym typeface="Roboto"/>
                </a:rPr>
                <a:t>01-2025</a:t>
              </a:r>
              <a:endParaRPr b="1" sz="3000">
                <a:solidFill>
                  <a:srgbClr val="801F17"/>
                </a:solidFill>
                <a:latin typeface="Roboto"/>
                <a:ea typeface="Roboto"/>
                <a:cs typeface="Roboto"/>
                <a:sym typeface="Roboto"/>
              </a:endParaRPr>
            </a:p>
          </p:txBody>
        </p:sp>
        <p:sp>
          <p:nvSpPr>
            <p:cNvPr id="197" name="Google Shape;197;p30"/>
            <p:cNvSpPr txBox="1"/>
            <p:nvPr/>
          </p:nvSpPr>
          <p:spPr>
            <a:xfrm>
              <a:off x="4098777" y="1991316"/>
              <a:ext cx="331200" cy="333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801F17"/>
                  </a:solidFill>
                  <a:latin typeface="Roboto"/>
                  <a:ea typeface="Roboto"/>
                  <a:cs typeface="Roboto"/>
                  <a:sym typeface="Roboto"/>
                </a:rPr>
                <a:t>W1</a:t>
              </a:r>
              <a:endParaRPr sz="900">
                <a:solidFill>
                  <a:srgbClr val="801F17"/>
                </a:solidFill>
                <a:latin typeface="Roboto"/>
                <a:ea typeface="Roboto"/>
                <a:cs typeface="Roboto"/>
                <a:sym typeface="Roboto"/>
              </a:endParaRPr>
            </a:p>
          </p:txBody>
        </p:sp>
        <p:sp>
          <p:nvSpPr>
            <p:cNvPr id="198" name="Google Shape;198;p30"/>
            <p:cNvSpPr txBox="1"/>
            <p:nvPr/>
          </p:nvSpPr>
          <p:spPr>
            <a:xfrm>
              <a:off x="4595234" y="1991188"/>
              <a:ext cx="331200" cy="333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801F17"/>
                  </a:solidFill>
                  <a:latin typeface="Roboto"/>
                  <a:ea typeface="Roboto"/>
                  <a:cs typeface="Roboto"/>
                  <a:sym typeface="Roboto"/>
                </a:rPr>
                <a:t>W2</a:t>
              </a:r>
              <a:endParaRPr sz="900">
                <a:solidFill>
                  <a:srgbClr val="801F17"/>
                </a:solidFill>
                <a:latin typeface="Roboto"/>
                <a:ea typeface="Roboto"/>
                <a:cs typeface="Roboto"/>
                <a:sym typeface="Roboto"/>
              </a:endParaRPr>
            </a:p>
          </p:txBody>
        </p:sp>
        <p:sp>
          <p:nvSpPr>
            <p:cNvPr id="199" name="Google Shape;199;p30"/>
            <p:cNvSpPr txBox="1"/>
            <p:nvPr/>
          </p:nvSpPr>
          <p:spPr>
            <a:xfrm>
              <a:off x="5061033" y="1991316"/>
              <a:ext cx="331200" cy="333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801F17"/>
                  </a:solidFill>
                  <a:latin typeface="Roboto"/>
                  <a:ea typeface="Roboto"/>
                  <a:cs typeface="Roboto"/>
                  <a:sym typeface="Roboto"/>
                </a:rPr>
                <a:t>W3</a:t>
              </a:r>
              <a:endParaRPr sz="900">
                <a:solidFill>
                  <a:srgbClr val="801F17"/>
                </a:solidFill>
                <a:latin typeface="Roboto"/>
                <a:ea typeface="Roboto"/>
                <a:cs typeface="Roboto"/>
                <a:sym typeface="Roboto"/>
              </a:endParaRPr>
            </a:p>
          </p:txBody>
        </p:sp>
        <p:sp>
          <p:nvSpPr>
            <p:cNvPr id="200" name="Google Shape;200;p30"/>
            <p:cNvSpPr txBox="1"/>
            <p:nvPr/>
          </p:nvSpPr>
          <p:spPr>
            <a:xfrm>
              <a:off x="5565833" y="1991316"/>
              <a:ext cx="331200" cy="3339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900">
                  <a:solidFill>
                    <a:srgbClr val="801F17"/>
                  </a:solidFill>
                  <a:latin typeface="Roboto"/>
                  <a:ea typeface="Roboto"/>
                  <a:cs typeface="Roboto"/>
                  <a:sym typeface="Roboto"/>
                </a:rPr>
                <a:t>W4</a:t>
              </a:r>
              <a:endParaRPr sz="900">
                <a:solidFill>
                  <a:srgbClr val="801F17"/>
                </a:solidFill>
                <a:latin typeface="Roboto"/>
                <a:ea typeface="Roboto"/>
                <a:cs typeface="Roboto"/>
                <a:sym typeface="Roboto"/>
              </a:endParaRPr>
            </a:p>
          </p:txBody>
        </p:sp>
        <p:cxnSp>
          <p:nvCxnSpPr>
            <p:cNvPr id="201" name="Google Shape;201;p30"/>
            <p:cNvCxnSpPr/>
            <p:nvPr/>
          </p:nvCxnSpPr>
          <p:spPr>
            <a:xfrm rot="10800000">
              <a:off x="4481875" y="2527700"/>
              <a:ext cx="7500" cy="1827600"/>
            </a:xfrm>
            <a:prstGeom prst="straightConnector1">
              <a:avLst/>
            </a:prstGeom>
            <a:noFill/>
            <a:ln cap="flat" cmpd="sng" w="9525">
              <a:solidFill>
                <a:srgbClr val="801F17"/>
              </a:solidFill>
              <a:prstDash val="dot"/>
              <a:round/>
              <a:headEnd len="sm" w="sm" type="none"/>
              <a:tailEnd len="sm" w="sm" type="none"/>
            </a:ln>
          </p:spPr>
        </p:cxnSp>
        <p:cxnSp>
          <p:nvCxnSpPr>
            <p:cNvPr id="202" name="Google Shape;202;p30"/>
            <p:cNvCxnSpPr/>
            <p:nvPr/>
          </p:nvCxnSpPr>
          <p:spPr>
            <a:xfrm rot="10800000">
              <a:off x="5000087" y="2507000"/>
              <a:ext cx="0" cy="1848300"/>
            </a:xfrm>
            <a:prstGeom prst="straightConnector1">
              <a:avLst/>
            </a:prstGeom>
            <a:noFill/>
            <a:ln cap="flat" cmpd="sng" w="9525">
              <a:solidFill>
                <a:srgbClr val="801F17"/>
              </a:solidFill>
              <a:prstDash val="dot"/>
              <a:round/>
              <a:headEnd len="sm" w="sm" type="none"/>
              <a:tailEnd len="sm" w="sm" type="none"/>
            </a:ln>
          </p:spPr>
        </p:cxnSp>
        <p:cxnSp>
          <p:nvCxnSpPr>
            <p:cNvPr id="203" name="Google Shape;203;p30"/>
            <p:cNvCxnSpPr/>
            <p:nvPr/>
          </p:nvCxnSpPr>
          <p:spPr>
            <a:xfrm rot="10800000">
              <a:off x="5510800" y="2507000"/>
              <a:ext cx="0" cy="1848300"/>
            </a:xfrm>
            <a:prstGeom prst="straightConnector1">
              <a:avLst/>
            </a:prstGeom>
            <a:noFill/>
            <a:ln cap="flat" cmpd="sng" w="9525">
              <a:solidFill>
                <a:srgbClr val="801F17"/>
              </a:solidFill>
              <a:prstDash val="dot"/>
              <a:round/>
              <a:headEnd len="sm" w="sm" type="none"/>
              <a:tailEnd len="sm" w="sm" type="none"/>
            </a:ln>
          </p:spPr>
        </p:cxnSp>
      </p:grpSp>
      <p:sp>
        <p:nvSpPr>
          <p:cNvPr id="204" name="Google Shape;204;p30"/>
          <p:cNvSpPr/>
          <p:nvPr/>
        </p:nvSpPr>
        <p:spPr>
          <a:xfrm>
            <a:off x="638148" y="2860700"/>
            <a:ext cx="8190300" cy="2763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RESEARCH AND PLANNING</a:t>
            </a:r>
            <a:endParaRPr b="1" sz="900">
              <a:solidFill>
                <a:srgbClr val="FFFFFF"/>
              </a:solidFill>
              <a:latin typeface="Roboto"/>
              <a:ea typeface="Roboto"/>
              <a:cs typeface="Roboto"/>
              <a:sym typeface="Roboto"/>
            </a:endParaRPr>
          </a:p>
        </p:txBody>
      </p:sp>
      <p:sp>
        <p:nvSpPr>
          <p:cNvPr id="205" name="Google Shape;205;p30"/>
          <p:cNvSpPr/>
          <p:nvPr/>
        </p:nvSpPr>
        <p:spPr>
          <a:xfrm>
            <a:off x="3335825" y="3290850"/>
            <a:ext cx="4122600" cy="2763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HARDWARE SELECTION</a:t>
            </a:r>
            <a:endParaRPr b="1" sz="900">
              <a:solidFill>
                <a:srgbClr val="FFFFFF"/>
              </a:solidFill>
              <a:latin typeface="Roboto"/>
              <a:ea typeface="Roboto"/>
              <a:cs typeface="Roboto"/>
              <a:sym typeface="Roboto"/>
            </a:endParaRPr>
          </a:p>
        </p:txBody>
      </p:sp>
      <p:sp>
        <p:nvSpPr>
          <p:cNvPr id="206" name="Google Shape;206;p30"/>
          <p:cNvSpPr/>
          <p:nvPr/>
        </p:nvSpPr>
        <p:spPr>
          <a:xfrm>
            <a:off x="6095877" y="4139750"/>
            <a:ext cx="4122600" cy="276300"/>
          </a:xfrm>
          <a:prstGeom prst="rect">
            <a:avLst/>
          </a:prstGeom>
          <a:solidFill>
            <a:srgbClr val="B02B2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SOFTWARE DEVELOPMENT </a:t>
            </a:r>
            <a:endParaRPr b="1" sz="900">
              <a:solidFill>
                <a:srgbClr val="FFFFFF"/>
              </a:solidFill>
              <a:latin typeface="Roboto"/>
              <a:ea typeface="Roboto"/>
              <a:cs typeface="Roboto"/>
              <a:sym typeface="Roboto"/>
            </a:endParaRPr>
          </a:p>
        </p:txBody>
      </p:sp>
      <p:sp>
        <p:nvSpPr>
          <p:cNvPr id="207" name="Google Shape;207;p30"/>
          <p:cNvSpPr/>
          <p:nvPr/>
        </p:nvSpPr>
        <p:spPr>
          <a:xfrm>
            <a:off x="8226725" y="4564200"/>
            <a:ext cx="1991700" cy="2763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INTEGRATION AND TESTING </a:t>
            </a:r>
            <a:endParaRPr b="1" sz="900">
              <a:solidFill>
                <a:srgbClr val="FFFFFF"/>
              </a:solidFill>
              <a:latin typeface="Roboto"/>
              <a:ea typeface="Roboto"/>
              <a:cs typeface="Roboto"/>
              <a:sym typeface="Roboto"/>
            </a:endParaRPr>
          </a:p>
        </p:txBody>
      </p:sp>
      <p:sp>
        <p:nvSpPr>
          <p:cNvPr id="208" name="Google Shape;208;p30"/>
          <p:cNvSpPr/>
          <p:nvPr/>
        </p:nvSpPr>
        <p:spPr>
          <a:xfrm>
            <a:off x="5447375" y="3721000"/>
            <a:ext cx="3374100" cy="276300"/>
          </a:xfrm>
          <a:prstGeom prst="rect">
            <a:avLst/>
          </a:prstGeom>
          <a:solidFill>
            <a:srgbClr val="A7291E"/>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PROTOTYPE DEVELOPMENT </a:t>
            </a:r>
            <a:endParaRPr b="1" sz="900">
              <a:solidFill>
                <a:srgbClr val="FFFFFF"/>
              </a:solidFill>
              <a:latin typeface="Roboto"/>
              <a:ea typeface="Roboto"/>
              <a:cs typeface="Roboto"/>
              <a:sym typeface="Roboto"/>
            </a:endParaRPr>
          </a:p>
        </p:txBody>
      </p:sp>
      <p:sp>
        <p:nvSpPr>
          <p:cNvPr id="209" name="Google Shape;209;p30"/>
          <p:cNvSpPr txBox="1"/>
          <p:nvPr/>
        </p:nvSpPr>
        <p:spPr>
          <a:xfrm>
            <a:off x="10843685" y="5849629"/>
            <a:ext cx="702300" cy="1293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solidFill>
                <a:srgbClr val="D83729"/>
              </a:solidFill>
            </a:endParaRPr>
          </a:p>
        </p:txBody>
      </p:sp>
      <p:sp>
        <p:nvSpPr>
          <p:cNvPr id="210" name="Google Shape;210;p30"/>
          <p:cNvSpPr/>
          <p:nvPr/>
        </p:nvSpPr>
        <p:spPr>
          <a:xfrm>
            <a:off x="2276238" y="3745652"/>
            <a:ext cx="88500" cy="76800"/>
          </a:xfrm>
          <a:prstGeom prst="triangle">
            <a:avLst>
              <a:gd fmla="val 50000"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1" name="Google Shape;211;p30"/>
          <p:cNvSpPr/>
          <p:nvPr/>
        </p:nvSpPr>
        <p:spPr>
          <a:xfrm>
            <a:off x="3661338" y="3745652"/>
            <a:ext cx="88500" cy="76800"/>
          </a:xfrm>
          <a:prstGeom prst="triangle">
            <a:avLst>
              <a:gd fmla="val 50000" name="adj"/>
            </a:avLst>
          </a:prstGeom>
          <a:solidFill>
            <a:srgbClr val="FFFFFF"/>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2" name="Google Shape;212;p30"/>
          <p:cNvSpPr/>
          <p:nvPr/>
        </p:nvSpPr>
        <p:spPr>
          <a:xfrm>
            <a:off x="8821938" y="4988659"/>
            <a:ext cx="2725200" cy="2763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TESTING AND REFINEMENT </a:t>
            </a:r>
            <a:endParaRPr b="1" sz="900">
              <a:solidFill>
                <a:srgbClr val="FFFFFF"/>
              </a:solidFill>
              <a:latin typeface="Roboto"/>
              <a:ea typeface="Roboto"/>
              <a:cs typeface="Roboto"/>
              <a:sym typeface="Roboto"/>
            </a:endParaRPr>
          </a:p>
        </p:txBody>
      </p:sp>
      <p:sp>
        <p:nvSpPr>
          <p:cNvPr id="213" name="Google Shape;213;p30"/>
          <p:cNvSpPr/>
          <p:nvPr/>
        </p:nvSpPr>
        <p:spPr>
          <a:xfrm>
            <a:off x="8821925" y="5400009"/>
            <a:ext cx="2725200" cy="276300"/>
          </a:xfrm>
          <a:prstGeom prst="rect">
            <a:avLst/>
          </a:prstGeom>
          <a:solidFill>
            <a:srgbClr val="BE2F2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rPr b="1" lang="en-US" sz="900">
                <a:solidFill>
                  <a:srgbClr val="FFFFFF"/>
                </a:solidFill>
                <a:latin typeface="Roboto"/>
                <a:ea typeface="Roboto"/>
                <a:cs typeface="Roboto"/>
                <a:sym typeface="Roboto"/>
              </a:rPr>
              <a:t>DOCUMENTATION AND FINALIZATION</a:t>
            </a:r>
            <a:endParaRPr b="1" sz="900">
              <a:solidFill>
                <a:srgbClr val="FFFFFF"/>
              </a:solidFill>
              <a:latin typeface="Roboto"/>
              <a:ea typeface="Roboto"/>
              <a:cs typeface="Roboto"/>
              <a:sym typeface="Roboto"/>
            </a:endParaRPr>
          </a:p>
        </p:txBody>
      </p:sp>
      <p:cxnSp>
        <p:nvCxnSpPr>
          <p:cNvPr id="214" name="Google Shape;214;p30"/>
          <p:cNvCxnSpPr>
            <a:stCxn id="205" idx="3"/>
            <a:endCxn id="208" idx="1"/>
          </p:cNvCxnSpPr>
          <p:nvPr/>
        </p:nvCxnSpPr>
        <p:spPr>
          <a:xfrm flipH="1">
            <a:off x="5447225" y="3429000"/>
            <a:ext cx="2011200" cy="430200"/>
          </a:xfrm>
          <a:prstGeom prst="curvedConnector5">
            <a:avLst>
              <a:gd fmla="val -11840" name="adj1"/>
              <a:gd fmla="val 49994" name="adj2"/>
              <a:gd fmla="val 111833" name="adj3"/>
            </a:avLst>
          </a:prstGeom>
          <a:noFill/>
          <a:ln cap="flat" cmpd="sng" w="9525">
            <a:solidFill>
              <a:schemeClr val="dk2"/>
            </a:solidFill>
            <a:prstDash val="solid"/>
            <a:round/>
            <a:headEnd len="med" w="med" type="none"/>
            <a:tailEnd len="med" w="med" type="none"/>
          </a:ln>
        </p:spPr>
      </p:cxnSp>
      <p:cxnSp>
        <p:nvCxnSpPr>
          <p:cNvPr id="215" name="Google Shape;215;p30"/>
          <p:cNvCxnSpPr>
            <a:stCxn id="206" idx="3"/>
            <a:endCxn id="207" idx="1"/>
          </p:cNvCxnSpPr>
          <p:nvPr/>
        </p:nvCxnSpPr>
        <p:spPr>
          <a:xfrm flipH="1">
            <a:off x="8226777" y="4277900"/>
            <a:ext cx="1991700" cy="424500"/>
          </a:xfrm>
          <a:prstGeom prst="curvedConnector5">
            <a:avLst>
              <a:gd fmla="val -11956" name="adj1"/>
              <a:gd fmla="val 49994" name="adj2"/>
              <a:gd fmla="val 111958" name="adj3"/>
            </a:avLst>
          </a:prstGeom>
          <a:noFill/>
          <a:ln cap="flat" cmpd="sng" w="9525">
            <a:solidFill>
              <a:schemeClr val="dk2"/>
            </a:solidFill>
            <a:prstDash val="solid"/>
            <a:round/>
            <a:headEnd len="med" w="med" type="none"/>
            <a:tailEnd len="med" w="med" type="none"/>
          </a:ln>
        </p:spPr>
      </p:cxnSp>
      <p:cxnSp>
        <p:nvCxnSpPr>
          <p:cNvPr id="216" name="Google Shape;216;p30"/>
          <p:cNvCxnSpPr>
            <a:stCxn id="207" idx="3"/>
            <a:endCxn id="212" idx="1"/>
          </p:cNvCxnSpPr>
          <p:nvPr/>
        </p:nvCxnSpPr>
        <p:spPr>
          <a:xfrm flipH="1">
            <a:off x="8821925" y="4702350"/>
            <a:ext cx="1396500" cy="424500"/>
          </a:xfrm>
          <a:prstGeom prst="curvedConnector5">
            <a:avLst>
              <a:gd fmla="val -17052" name="adj1"/>
              <a:gd fmla="val 49995" name="adj2"/>
              <a:gd fmla="val 117051" name="adj3"/>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4"/>
          <p:cNvSpPr txBox="1"/>
          <p:nvPr>
            <p:ph type="title"/>
          </p:nvPr>
        </p:nvSpPr>
        <p:spPr>
          <a:xfrm>
            <a:off x="2197288" y="0"/>
            <a:ext cx="7680300" cy="7581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Calibri"/>
              <a:buNone/>
            </a:pPr>
            <a:r>
              <a:rPr b="1" lang="en-US" sz="3600">
                <a:solidFill>
                  <a:srgbClr val="C00000"/>
                </a:solidFill>
                <a:latin typeface="Arial"/>
                <a:ea typeface="Arial"/>
                <a:cs typeface="Arial"/>
                <a:sym typeface="Arial"/>
              </a:rPr>
              <a:t>Conceptual Designs</a:t>
            </a:r>
            <a:endParaRPr b="1" sz="3600">
              <a:solidFill>
                <a:srgbClr val="C00000"/>
              </a:solidFill>
              <a:latin typeface="Arial"/>
              <a:ea typeface="Arial"/>
              <a:cs typeface="Arial"/>
              <a:sym typeface="Arial"/>
            </a:endParaRPr>
          </a:p>
        </p:txBody>
      </p:sp>
      <p:sp>
        <p:nvSpPr>
          <p:cNvPr id="222" name="Google Shape;22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pic>
        <p:nvPicPr>
          <p:cNvPr id="223" name="Google Shape;223;p4" title="SmartSelect_20250319_234500_Samsung Notes.jpg"/>
          <p:cNvPicPr preferRelativeResize="0"/>
          <p:nvPr/>
        </p:nvPicPr>
        <p:blipFill>
          <a:blip r:embed="rId3">
            <a:alphaModFix/>
          </a:blip>
          <a:stretch>
            <a:fillRect/>
          </a:stretch>
        </p:blipFill>
        <p:spPr>
          <a:xfrm>
            <a:off x="3300025" y="926375"/>
            <a:ext cx="5474824" cy="57950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5"/>
          <p:cNvSpPr txBox="1"/>
          <p:nvPr>
            <p:ph type="title"/>
          </p:nvPr>
        </p:nvSpPr>
        <p:spPr>
          <a:xfrm>
            <a:off x="1588296" y="519754"/>
            <a:ext cx="10515600" cy="759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lang="en-US">
                <a:latin typeface="Arial"/>
                <a:ea typeface="Arial"/>
                <a:cs typeface="Arial"/>
                <a:sym typeface="Arial"/>
              </a:rPr>
              <a:t>Literature Survey</a:t>
            </a:r>
            <a:endParaRPr>
              <a:latin typeface="Arial"/>
              <a:ea typeface="Arial"/>
              <a:cs typeface="Arial"/>
              <a:sym typeface="Arial"/>
            </a:endParaRPr>
          </a:p>
        </p:txBody>
      </p:sp>
      <p:sp>
        <p:nvSpPr>
          <p:cNvPr id="229" name="Google Shape;22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230" name="Google Shape;230;p5"/>
          <p:cNvGraphicFramePr/>
          <p:nvPr/>
        </p:nvGraphicFramePr>
        <p:xfrm>
          <a:off x="291889" y="1625179"/>
          <a:ext cx="3000000" cy="3000000"/>
        </p:xfrm>
        <a:graphic>
          <a:graphicData uri="http://schemas.openxmlformats.org/drawingml/2006/table">
            <a:tbl>
              <a:tblPr bandRow="1" firstRow="1">
                <a:noFill/>
                <a:tableStyleId>{0847FCFA-CF1E-4ED9-89F2-1F02E2FADACC}</a:tableStyleId>
              </a:tblPr>
              <a:tblGrid>
                <a:gridCol w="1934700"/>
                <a:gridCol w="1934700"/>
                <a:gridCol w="1934700"/>
                <a:gridCol w="1934700"/>
                <a:gridCol w="1934700"/>
                <a:gridCol w="1934700"/>
              </a:tblGrid>
              <a:tr h="98487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Title with year of Publication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Authors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Methodology/ Algorithm</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Key Results / Findings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Remarks ( Based on your understating)</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Link for article</a:t>
                      </a:r>
                      <a:endParaRPr sz="1400" u="none" cap="none" strike="noStrike"/>
                    </a:p>
                  </a:txBody>
                  <a:tcPr marT="45725" marB="45725" marR="91450" marL="91450"/>
                </a:tc>
              </a:tr>
            </a:tbl>
          </a:graphicData>
        </a:graphic>
      </p:graphicFrame>
      <p:sp>
        <p:nvSpPr>
          <p:cNvPr id="231" name="Google Shape;231;p5"/>
          <p:cNvSpPr txBox="1"/>
          <p:nvPr/>
        </p:nvSpPr>
        <p:spPr>
          <a:xfrm>
            <a:off x="291900" y="2610050"/>
            <a:ext cx="1938300" cy="1754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chemeClr val="dk1"/>
                </a:solidFill>
                <a:latin typeface="Calibri"/>
                <a:ea typeface="Calibri"/>
                <a:cs typeface="Calibri"/>
                <a:sym typeface="Calibri"/>
              </a:rPr>
              <a:t>A Comparative Review on Applications of Different Sensors for Sign Language Recognition (2022)</a:t>
            </a:r>
            <a:endParaRPr b="1" sz="1700">
              <a:solidFill>
                <a:schemeClr val="dk1"/>
              </a:solidFill>
              <a:latin typeface="Calibri"/>
              <a:ea typeface="Calibri"/>
              <a:cs typeface="Calibri"/>
              <a:sym typeface="Calibri"/>
            </a:endParaRPr>
          </a:p>
        </p:txBody>
      </p:sp>
      <p:sp>
        <p:nvSpPr>
          <p:cNvPr id="232" name="Google Shape;232;p5"/>
          <p:cNvSpPr txBox="1"/>
          <p:nvPr/>
        </p:nvSpPr>
        <p:spPr>
          <a:xfrm>
            <a:off x="2987675" y="3328200"/>
            <a:ext cx="171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233" name="Google Shape;233;p5"/>
          <p:cNvSpPr txBox="1"/>
          <p:nvPr/>
        </p:nvSpPr>
        <p:spPr>
          <a:xfrm>
            <a:off x="2226600" y="2610050"/>
            <a:ext cx="1938300" cy="1493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700">
                <a:solidFill>
                  <a:schemeClr val="dk1"/>
                </a:solidFill>
                <a:latin typeface="Calibri"/>
                <a:ea typeface="Calibri"/>
                <a:cs typeface="Calibri"/>
                <a:sym typeface="Calibri"/>
              </a:rPr>
              <a:t>Muhammad Saad Amin , Syed Tahir Hussain Rizvi , and Md. Murad Hossain</a:t>
            </a:r>
            <a:endParaRPr b="1" sz="1700">
              <a:solidFill>
                <a:schemeClr val="dk1"/>
              </a:solidFill>
              <a:latin typeface="Calibri"/>
              <a:ea typeface="Calibri"/>
              <a:cs typeface="Calibri"/>
              <a:sym typeface="Calibri"/>
            </a:endParaRPr>
          </a:p>
        </p:txBody>
      </p:sp>
      <p:sp>
        <p:nvSpPr>
          <p:cNvPr id="234" name="Google Shape;234;p5"/>
          <p:cNvSpPr txBox="1"/>
          <p:nvPr/>
        </p:nvSpPr>
        <p:spPr>
          <a:xfrm>
            <a:off x="4164900" y="2610050"/>
            <a:ext cx="1938300" cy="3201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a:solidFill>
                  <a:schemeClr val="dk1"/>
                </a:solidFill>
                <a:latin typeface="Calibri"/>
                <a:ea typeface="Calibri"/>
                <a:cs typeface="Calibri"/>
                <a:sym typeface="Calibri"/>
              </a:rPr>
              <a:t>1) </a:t>
            </a:r>
            <a:r>
              <a:rPr b="1" lang="en-US">
                <a:solidFill>
                  <a:schemeClr val="dk1"/>
                </a:solidFill>
                <a:latin typeface="Calibri"/>
                <a:ea typeface="Calibri"/>
                <a:cs typeface="Calibri"/>
                <a:sym typeface="Calibri"/>
              </a:rPr>
              <a:t>The research focused on     sensor-based sign language recognition systems embedded with various modules.</a:t>
            </a:r>
            <a:endParaRPr b="1">
              <a:solidFill>
                <a:schemeClr val="dk1"/>
              </a:solidFill>
              <a:latin typeface="Calibri"/>
              <a:ea typeface="Calibri"/>
              <a:cs typeface="Calibri"/>
              <a:sym typeface="Calibri"/>
            </a:endParaRPr>
          </a:p>
          <a:p>
            <a:pPr indent="0" lvl="0" marL="0" rtl="0" algn="l">
              <a:spcBef>
                <a:spcPts val="0"/>
              </a:spcBef>
              <a:spcAft>
                <a:spcPts val="0"/>
              </a:spcAft>
              <a:buNone/>
            </a:pPr>
            <a:r>
              <a:t/>
            </a:r>
            <a:endParaRPr b="1">
              <a:solidFill>
                <a:schemeClr val="dk1"/>
              </a:solidFill>
              <a:latin typeface="Calibri"/>
              <a:ea typeface="Calibri"/>
              <a:cs typeface="Calibri"/>
              <a:sym typeface="Calibri"/>
            </a:endParaRPr>
          </a:p>
          <a:p>
            <a:pPr indent="0" lvl="0" marL="0" rtl="0" algn="l">
              <a:spcBef>
                <a:spcPts val="0"/>
              </a:spcBef>
              <a:spcAft>
                <a:spcPts val="0"/>
              </a:spcAft>
              <a:buNone/>
            </a:pPr>
            <a:r>
              <a:rPr b="1" lang="en-US">
                <a:solidFill>
                  <a:schemeClr val="dk1"/>
                </a:solidFill>
                <a:latin typeface="Calibri"/>
                <a:ea typeface="Calibri"/>
                <a:cs typeface="Calibri"/>
                <a:sym typeface="Calibri"/>
              </a:rPr>
              <a:t>2) </a:t>
            </a:r>
            <a:r>
              <a:rPr b="1" lang="en-US">
                <a:solidFill>
                  <a:schemeClr val="dk1"/>
                </a:solidFill>
                <a:latin typeface="Calibri"/>
                <a:ea typeface="Calibri"/>
                <a:cs typeface="Calibri"/>
                <a:sym typeface="Calibri"/>
              </a:rPr>
              <a:t>Studies included in the review examined both existing and newly proposed systems, evaluating their effectiveness in translating sign languages into text.</a:t>
            </a:r>
            <a:endParaRPr b="1">
              <a:solidFill>
                <a:schemeClr val="dk1"/>
              </a:solidFill>
              <a:latin typeface="Calibri"/>
              <a:ea typeface="Calibri"/>
              <a:cs typeface="Calibri"/>
              <a:sym typeface="Calibri"/>
            </a:endParaRPr>
          </a:p>
        </p:txBody>
      </p:sp>
      <p:sp>
        <p:nvSpPr>
          <p:cNvPr id="235" name="Google Shape;235;p5"/>
          <p:cNvSpPr txBox="1"/>
          <p:nvPr/>
        </p:nvSpPr>
        <p:spPr>
          <a:xfrm>
            <a:off x="6103200" y="2610050"/>
            <a:ext cx="1938300" cy="3146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chemeClr val="dk1"/>
                </a:solidFill>
              </a:rPr>
              <a:t>1) </a:t>
            </a:r>
            <a:r>
              <a:rPr b="1" lang="en-US" sz="1300">
                <a:solidFill>
                  <a:schemeClr val="dk1"/>
                </a:solidFill>
              </a:rPr>
              <a:t>Different types of sensors, such as flex sensors, gyroscopes, and accelerometers, play a crucial role in accurate gesture recognition</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en-US" sz="1300">
                <a:solidFill>
                  <a:schemeClr val="dk1"/>
                </a:solidFill>
              </a:rPr>
              <a:t>2) System complexity, high computational requirements, and cost issues are major challenges.</a:t>
            </a:r>
            <a:endParaRPr b="1" sz="1300">
              <a:solidFill>
                <a:schemeClr val="dk1"/>
              </a:solidFill>
            </a:endParaRPr>
          </a:p>
        </p:txBody>
      </p:sp>
      <p:sp>
        <p:nvSpPr>
          <p:cNvPr id="236" name="Google Shape;236;p5"/>
          <p:cNvSpPr txBox="1"/>
          <p:nvPr/>
        </p:nvSpPr>
        <p:spPr>
          <a:xfrm>
            <a:off x="8041500" y="2610050"/>
            <a:ext cx="1927500" cy="2225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chemeClr val="dk1"/>
                </a:solidFill>
              </a:rPr>
              <a:t>1) </a:t>
            </a:r>
            <a:r>
              <a:rPr b="1" lang="en-US" sz="1300">
                <a:solidFill>
                  <a:schemeClr val="dk1"/>
                </a:solidFill>
              </a:rPr>
              <a:t>Arduino Nano is the most commonly used microcontroller</a:t>
            </a:r>
            <a:endParaRPr b="1" sz="1300">
              <a:solidFill>
                <a:schemeClr val="dk1"/>
              </a:solidFill>
            </a:endParaRPr>
          </a:p>
          <a:p>
            <a:pPr indent="0" lvl="0" marL="0" rtl="0" algn="l">
              <a:lnSpc>
                <a:spcPct val="115000"/>
              </a:lnSpc>
              <a:spcBef>
                <a:spcPts val="0"/>
              </a:spcBef>
              <a:spcAft>
                <a:spcPts val="0"/>
              </a:spcAft>
              <a:buNone/>
            </a:pPr>
            <a:r>
              <a:t/>
            </a:r>
            <a:endParaRPr b="1" sz="1300">
              <a:solidFill>
                <a:schemeClr val="dk1"/>
              </a:solidFill>
            </a:endParaRPr>
          </a:p>
          <a:p>
            <a:pPr indent="0" lvl="0" marL="0" rtl="0" algn="l">
              <a:lnSpc>
                <a:spcPct val="115000"/>
              </a:lnSpc>
              <a:spcBef>
                <a:spcPts val="0"/>
              </a:spcBef>
              <a:spcAft>
                <a:spcPts val="0"/>
              </a:spcAft>
              <a:buNone/>
            </a:pPr>
            <a:r>
              <a:rPr b="1" lang="en-US" sz="1300">
                <a:solidFill>
                  <a:schemeClr val="dk1"/>
                </a:solidFill>
              </a:rPr>
              <a:t>2) Some letter like J and Z require arm movement which is hard to capture through the glove</a:t>
            </a:r>
            <a:endParaRPr b="1" sz="3000">
              <a:solidFill>
                <a:schemeClr val="dk1"/>
              </a:solidFill>
              <a:latin typeface="Calibri"/>
              <a:ea typeface="Calibri"/>
              <a:cs typeface="Calibri"/>
              <a:sym typeface="Calibri"/>
            </a:endParaRPr>
          </a:p>
        </p:txBody>
      </p:sp>
      <p:sp>
        <p:nvSpPr>
          <p:cNvPr id="237" name="Google Shape;237;p5"/>
          <p:cNvSpPr txBox="1"/>
          <p:nvPr/>
        </p:nvSpPr>
        <p:spPr>
          <a:xfrm>
            <a:off x="9965400" y="2610050"/>
            <a:ext cx="1938300" cy="1169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600" u="sng">
                <a:solidFill>
                  <a:schemeClr val="hlink"/>
                </a:solidFill>
                <a:latin typeface="Calibri"/>
                <a:ea typeface="Calibri"/>
                <a:cs typeface="Calibri"/>
                <a:sym typeface="Calibri"/>
                <a:hlinkClick r:id="rId3"/>
              </a:rPr>
              <a:t>https://www.mdpi.com/2313-433X/8/4/98</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341da1f47f1_2_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243" name="Google Shape;243;g341da1f47f1_2_18"/>
          <p:cNvGraphicFramePr/>
          <p:nvPr/>
        </p:nvGraphicFramePr>
        <p:xfrm>
          <a:off x="291889" y="1034479"/>
          <a:ext cx="3000000" cy="3000000"/>
        </p:xfrm>
        <a:graphic>
          <a:graphicData uri="http://schemas.openxmlformats.org/drawingml/2006/table">
            <a:tbl>
              <a:tblPr bandRow="1" firstRow="1">
                <a:noFill/>
                <a:tableStyleId>{0847FCFA-CF1E-4ED9-89F2-1F02E2FADACC}</a:tableStyleId>
              </a:tblPr>
              <a:tblGrid>
                <a:gridCol w="1934700"/>
                <a:gridCol w="1934700"/>
                <a:gridCol w="1934700"/>
                <a:gridCol w="1934700"/>
                <a:gridCol w="1934700"/>
                <a:gridCol w="1934700"/>
              </a:tblGrid>
              <a:tr h="725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Title with year of Publication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Authors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Methodology/ Algorithm</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Key Results / Findings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Remarks ( Based on your understating)</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Link for article</a:t>
                      </a:r>
                      <a:endParaRPr sz="1400" u="none" cap="none" strike="noStrike"/>
                    </a:p>
                  </a:txBody>
                  <a:tcPr marT="45725" marB="45725" marR="91450" marL="91450"/>
                </a:tc>
              </a:tr>
            </a:tbl>
          </a:graphicData>
        </a:graphic>
      </p:graphicFrame>
      <p:sp>
        <p:nvSpPr>
          <p:cNvPr id="244" name="Google Shape;244;g341da1f47f1_2_18"/>
          <p:cNvSpPr txBox="1"/>
          <p:nvPr/>
        </p:nvSpPr>
        <p:spPr>
          <a:xfrm>
            <a:off x="291900" y="1760000"/>
            <a:ext cx="1938300" cy="2274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500">
                <a:solidFill>
                  <a:schemeClr val="dk1"/>
                </a:solidFill>
              </a:rPr>
              <a:t>A Review on Systems-Based Sensory Gloves for Sign Language Recognition State of the Art between 2007 and 2017 (2018)</a:t>
            </a:r>
            <a:endParaRPr b="1" sz="2100">
              <a:solidFill>
                <a:schemeClr val="dk1"/>
              </a:solidFill>
              <a:latin typeface="Calibri"/>
              <a:ea typeface="Calibri"/>
              <a:cs typeface="Calibri"/>
              <a:sym typeface="Calibri"/>
            </a:endParaRPr>
          </a:p>
        </p:txBody>
      </p:sp>
      <p:sp>
        <p:nvSpPr>
          <p:cNvPr id="245" name="Google Shape;245;g341da1f47f1_2_18"/>
          <p:cNvSpPr txBox="1"/>
          <p:nvPr/>
        </p:nvSpPr>
        <p:spPr>
          <a:xfrm>
            <a:off x="2987675" y="3328200"/>
            <a:ext cx="171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246" name="Google Shape;246;g341da1f47f1_2_18"/>
          <p:cNvSpPr txBox="1"/>
          <p:nvPr/>
        </p:nvSpPr>
        <p:spPr>
          <a:xfrm>
            <a:off x="2226600" y="1760000"/>
            <a:ext cx="1938300" cy="176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chemeClr val="dk1"/>
                </a:solidFill>
              </a:rPr>
              <a:t>Mohamed Aktham Ahmed 1,2, Bilal Bahaa Zaidan 1 , Aws Alaa Zaidan 1,*, Mahmood Maher Salih 1,2 and Muhammad Modi bin Lakulu 1</a:t>
            </a:r>
            <a:endParaRPr b="1" sz="1900">
              <a:solidFill>
                <a:schemeClr val="dk1"/>
              </a:solidFill>
              <a:latin typeface="Calibri"/>
              <a:ea typeface="Calibri"/>
              <a:cs typeface="Calibri"/>
              <a:sym typeface="Calibri"/>
            </a:endParaRPr>
          </a:p>
        </p:txBody>
      </p:sp>
      <p:sp>
        <p:nvSpPr>
          <p:cNvPr id="247" name="Google Shape;247;g341da1f47f1_2_18"/>
          <p:cNvSpPr txBox="1"/>
          <p:nvPr/>
        </p:nvSpPr>
        <p:spPr>
          <a:xfrm>
            <a:off x="4164900" y="1760000"/>
            <a:ext cx="1938300" cy="367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chemeClr val="dk1"/>
                </a:solidFill>
                <a:latin typeface="Calibri"/>
                <a:ea typeface="Calibri"/>
                <a:cs typeface="Calibri"/>
                <a:sym typeface="Calibri"/>
              </a:rPr>
              <a:t>1) </a:t>
            </a:r>
            <a:r>
              <a:rPr b="1" lang="en-US" sz="1300">
                <a:solidFill>
                  <a:schemeClr val="dk1"/>
                </a:solidFill>
              </a:rPr>
              <a:t>The study answers six key research questions related to types of sensors, system effectiveness, recognized gestures, and sign language variations​</a:t>
            </a:r>
            <a:endParaRPr b="1" sz="1600">
              <a:solidFill>
                <a:schemeClr val="dk1"/>
              </a:solidFill>
              <a:latin typeface="Calibri"/>
              <a:ea typeface="Calibri"/>
              <a:cs typeface="Calibri"/>
              <a:sym typeface="Calibri"/>
            </a:endParaRPr>
          </a:p>
          <a:p>
            <a:pPr indent="0" lvl="0" marL="0" rtl="0" algn="l">
              <a:spcBef>
                <a:spcPts val="0"/>
              </a:spcBef>
              <a:spcAft>
                <a:spcPts val="0"/>
              </a:spcAft>
              <a:buNone/>
            </a:pPr>
            <a:r>
              <a:t/>
            </a:r>
            <a:endParaRPr b="1" sz="1500">
              <a:solidFill>
                <a:schemeClr val="dk1"/>
              </a:solidFill>
              <a:latin typeface="Calibri"/>
              <a:ea typeface="Calibri"/>
              <a:cs typeface="Calibri"/>
              <a:sym typeface="Calibri"/>
            </a:endParaRPr>
          </a:p>
          <a:p>
            <a:pPr indent="0" lvl="0" marL="0" rtl="0" algn="l">
              <a:spcBef>
                <a:spcPts val="0"/>
              </a:spcBef>
              <a:spcAft>
                <a:spcPts val="0"/>
              </a:spcAft>
              <a:buNone/>
            </a:pPr>
            <a:r>
              <a:rPr b="1" lang="en-US" sz="1500">
                <a:solidFill>
                  <a:schemeClr val="dk1"/>
                </a:solidFill>
                <a:latin typeface="Calibri"/>
                <a:ea typeface="Calibri"/>
                <a:cs typeface="Calibri"/>
                <a:sym typeface="Calibri"/>
              </a:rPr>
              <a:t>2) </a:t>
            </a:r>
            <a:r>
              <a:rPr b="1" lang="en-US" sz="1300">
                <a:solidFill>
                  <a:schemeClr val="dk1"/>
                </a:solidFill>
              </a:rPr>
              <a:t>Results showed that glove-based systems achieved high accuracy (&gt;90%) but faced challenges in dynamic gesture recognition and cost-effectiveness​</a:t>
            </a:r>
            <a:endParaRPr b="1" sz="1600">
              <a:solidFill>
                <a:schemeClr val="dk1"/>
              </a:solidFill>
              <a:latin typeface="Calibri"/>
              <a:ea typeface="Calibri"/>
              <a:cs typeface="Calibri"/>
              <a:sym typeface="Calibri"/>
            </a:endParaRPr>
          </a:p>
        </p:txBody>
      </p:sp>
      <p:sp>
        <p:nvSpPr>
          <p:cNvPr id="248" name="Google Shape;248;g341da1f47f1_2_18"/>
          <p:cNvSpPr txBox="1"/>
          <p:nvPr/>
        </p:nvSpPr>
        <p:spPr>
          <a:xfrm>
            <a:off x="6103200" y="1760000"/>
            <a:ext cx="1938300" cy="3659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a:solidFill>
                  <a:schemeClr val="dk1"/>
                </a:solidFill>
              </a:rPr>
              <a:t>1) </a:t>
            </a:r>
            <a:r>
              <a:rPr b="1" lang="en-US" sz="1300">
                <a:solidFill>
                  <a:schemeClr val="dk1"/>
                </a:solidFill>
              </a:rPr>
              <a:t>The study analyzed different sensor-equipped gloves using flex sensors, accelerometers, gyroscopes, and magnetometers.</a:t>
            </a:r>
            <a:endParaRPr b="1" sz="1500">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US">
                <a:solidFill>
                  <a:schemeClr val="dk1"/>
                </a:solidFill>
              </a:rPr>
              <a:t>2) </a:t>
            </a:r>
            <a:r>
              <a:rPr b="1" lang="en-US" sz="1300">
                <a:solidFill>
                  <a:schemeClr val="dk1"/>
                </a:solidFill>
              </a:rPr>
              <a:t>Systems were primarily designed for static gestures, with dynamic gesture recognition still being a challenge.</a:t>
            </a:r>
            <a:endParaRPr b="1" sz="1500">
              <a:solidFill>
                <a:schemeClr val="dk1"/>
              </a:solidFill>
            </a:endParaRPr>
          </a:p>
        </p:txBody>
      </p:sp>
      <p:sp>
        <p:nvSpPr>
          <p:cNvPr id="249" name="Google Shape;249;g341da1f47f1_2_18"/>
          <p:cNvSpPr txBox="1"/>
          <p:nvPr/>
        </p:nvSpPr>
        <p:spPr>
          <a:xfrm>
            <a:off x="8041500" y="1760000"/>
            <a:ext cx="1927500" cy="3374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a:solidFill>
                  <a:schemeClr val="dk1"/>
                </a:solidFill>
              </a:rPr>
              <a:t>1) </a:t>
            </a:r>
            <a:r>
              <a:rPr b="1" lang="en-US">
                <a:solidFill>
                  <a:schemeClr val="dk1"/>
                </a:solidFill>
              </a:rPr>
              <a:t>Some gestures have similar shapes, such as "M," "N," "S," and "T" in ASL, causing misclassification</a:t>
            </a:r>
            <a:endParaRPr b="1" sz="1600">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US">
                <a:solidFill>
                  <a:schemeClr val="dk1"/>
                </a:solidFill>
              </a:rPr>
              <a:t>2) </a:t>
            </a:r>
            <a:r>
              <a:rPr b="1" lang="en-US">
                <a:solidFill>
                  <a:schemeClr val="dk1"/>
                </a:solidFill>
              </a:rPr>
              <a:t>Most systems only translate sign language to text or speech., a reverse system is still lacking</a:t>
            </a:r>
            <a:endParaRPr b="1" sz="3300">
              <a:solidFill>
                <a:schemeClr val="dk1"/>
              </a:solidFill>
              <a:latin typeface="Calibri"/>
              <a:ea typeface="Calibri"/>
              <a:cs typeface="Calibri"/>
              <a:sym typeface="Calibri"/>
            </a:endParaRPr>
          </a:p>
        </p:txBody>
      </p:sp>
      <p:sp>
        <p:nvSpPr>
          <p:cNvPr id="250" name="Google Shape;250;g341da1f47f1_2_18"/>
          <p:cNvSpPr txBox="1"/>
          <p:nvPr/>
        </p:nvSpPr>
        <p:spPr>
          <a:xfrm>
            <a:off x="9979800" y="1760000"/>
            <a:ext cx="1938300" cy="820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100" u="sng">
                <a:solidFill>
                  <a:srgbClr val="1155CC"/>
                </a:solidFill>
                <a:hlinkClick r:id="rId3">
                  <a:extLst>
                    <a:ext uri="{A12FA001-AC4F-418D-AE19-62706E023703}">
                      <ahyp:hlinkClr val="tx"/>
                    </a:ext>
                  </a:extLst>
                </a:hlinkClick>
              </a:rPr>
              <a:t>https://www.mdpi.com/1424-8220/18/7/2208</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341da1f47f1_2_3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graphicFrame>
        <p:nvGraphicFramePr>
          <p:cNvPr id="256" name="Google Shape;256;g341da1f47f1_2_32"/>
          <p:cNvGraphicFramePr/>
          <p:nvPr/>
        </p:nvGraphicFramePr>
        <p:xfrm>
          <a:off x="291889" y="1034479"/>
          <a:ext cx="3000000" cy="3000000"/>
        </p:xfrm>
        <a:graphic>
          <a:graphicData uri="http://schemas.openxmlformats.org/drawingml/2006/table">
            <a:tbl>
              <a:tblPr bandRow="1" firstRow="1">
                <a:noFill/>
                <a:tableStyleId>{0847FCFA-CF1E-4ED9-89F2-1F02E2FADACC}</a:tableStyleId>
              </a:tblPr>
              <a:tblGrid>
                <a:gridCol w="1934700"/>
                <a:gridCol w="1934700"/>
                <a:gridCol w="1934700"/>
                <a:gridCol w="1934700"/>
                <a:gridCol w="1934700"/>
                <a:gridCol w="1934700"/>
              </a:tblGrid>
              <a:tr h="725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Title with year of Publication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Authors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Methodology/ Algorithm</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Key Results / Findings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Remarks ( Based on your understating)</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Link for article</a:t>
                      </a:r>
                      <a:endParaRPr sz="1400" u="none" cap="none" strike="noStrike"/>
                    </a:p>
                  </a:txBody>
                  <a:tcPr marT="45725" marB="45725" marR="91450" marL="91450"/>
                </a:tc>
              </a:tr>
            </a:tbl>
          </a:graphicData>
        </a:graphic>
      </p:graphicFrame>
      <p:sp>
        <p:nvSpPr>
          <p:cNvPr id="257" name="Google Shape;257;g341da1f47f1_2_32"/>
          <p:cNvSpPr txBox="1"/>
          <p:nvPr/>
        </p:nvSpPr>
        <p:spPr>
          <a:xfrm>
            <a:off x="291900" y="1760000"/>
            <a:ext cx="1938300" cy="25398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500">
                <a:solidFill>
                  <a:schemeClr val="dk1"/>
                </a:solidFill>
              </a:rPr>
              <a:t>A Systematic Review on Systems-Based Sensory Gloves for Sign Language Pattern Recognition: An Update From 2017 to 2022  (2022)</a:t>
            </a:r>
            <a:endParaRPr b="1" sz="2500">
              <a:solidFill>
                <a:schemeClr val="dk1"/>
              </a:solidFill>
              <a:latin typeface="Calibri"/>
              <a:ea typeface="Calibri"/>
              <a:cs typeface="Calibri"/>
              <a:sym typeface="Calibri"/>
            </a:endParaRPr>
          </a:p>
        </p:txBody>
      </p:sp>
      <p:sp>
        <p:nvSpPr>
          <p:cNvPr id="258" name="Google Shape;258;g341da1f47f1_2_32"/>
          <p:cNvSpPr txBox="1"/>
          <p:nvPr/>
        </p:nvSpPr>
        <p:spPr>
          <a:xfrm>
            <a:off x="2987675" y="3328200"/>
            <a:ext cx="171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259" name="Google Shape;259;g341da1f47f1_2_32"/>
          <p:cNvSpPr txBox="1"/>
          <p:nvPr/>
        </p:nvSpPr>
        <p:spPr>
          <a:xfrm>
            <a:off x="2226600" y="1760000"/>
            <a:ext cx="1938300" cy="1305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300">
                <a:solidFill>
                  <a:schemeClr val="dk1"/>
                </a:solidFill>
              </a:rPr>
              <a:t>ZINAH RAAD SAEED 1 , ZURINAHNI BINTI ZAINOL 1 , B. B. ZAIDAN 2 , AND A. H. ALAMOODI 3</a:t>
            </a:r>
            <a:endParaRPr b="1" sz="2100">
              <a:solidFill>
                <a:schemeClr val="dk1"/>
              </a:solidFill>
              <a:latin typeface="Calibri"/>
              <a:ea typeface="Calibri"/>
              <a:cs typeface="Calibri"/>
              <a:sym typeface="Calibri"/>
            </a:endParaRPr>
          </a:p>
        </p:txBody>
      </p:sp>
      <p:sp>
        <p:nvSpPr>
          <p:cNvPr id="260" name="Google Shape;260;g341da1f47f1_2_32"/>
          <p:cNvSpPr txBox="1"/>
          <p:nvPr/>
        </p:nvSpPr>
        <p:spPr>
          <a:xfrm>
            <a:off x="4164900" y="1760000"/>
            <a:ext cx="1938300" cy="4026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US" sz="1500">
                <a:solidFill>
                  <a:schemeClr val="dk1"/>
                </a:solidFill>
                <a:latin typeface="Calibri"/>
                <a:ea typeface="Calibri"/>
                <a:cs typeface="Calibri"/>
                <a:sym typeface="Calibri"/>
              </a:rPr>
              <a:t>1) </a:t>
            </a:r>
            <a:r>
              <a:rPr b="1" lang="en-US" sz="1100">
                <a:solidFill>
                  <a:schemeClr val="dk1"/>
                </a:solidFill>
              </a:rPr>
              <a:t>The search covered studies from 2017 to 2022, ensuring the review included the most recent advancements</a:t>
            </a:r>
            <a:endParaRPr b="1" sz="1600">
              <a:solidFill>
                <a:schemeClr val="dk1"/>
              </a:solidFill>
              <a:latin typeface="Calibri"/>
              <a:ea typeface="Calibri"/>
              <a:cs typeface="Calibri"/>
              <a:sym typeface="Calibri"/>
            </a:endParaRPr>
          </a:p>
          <a:p>
            <a:pPr indent="0" lvl="0" marL="0" rtl="0" algn="l">
              <a:spcBef>
                <a:spcPts val="0"/>
              </a:spcBef>
              <a:spcAft>
                <a:spcPts val="0"/>
              </a:spcAft>
              <a:buNone/>
            </a:pPr>
            <a:r>
              <a:t/>
            </a:r>
            <a:endParaRPr b="1" sz="1500">
              <a:solidFill>
                <a:schemeClr val="dk1"/>
              </a:solidFill>
              <a:latin typeface="Calibri"/>
              <a:ea typeface="Calibri"/>
              <a:cs typeface="Calibri"/>
              <a:sym typeface="Calibri"/>
            </a:endParaRPr>
          </a:p>
          <a:p>
            <a:pPr indent="0" lvl="0" marL="0" rtl="0" algn="l">
              <a:spcBef>
                <a:spcPts val="0"/>
              </a:spcBef>
              <a:spcAft>
                <a:spcPts val="0"/>
              </a:spcAft>
              <a:buNone/>
            </a:pPr>
            <a:r>
              <a:rPr b="1" lang="en-US" sz="1500">
                <a:solidFill>
                  <a:schemeClr val="dk1"/>
                </a:solidFill>
                <a:latin typeface="Calibri"/>
                <a:ea typeface="Calibri"/>
                <a:cs typeface="Calibri"/>
                <a:sym typeface="Calibri"/>
              </a:rPr>
              <a:t>2) </a:t>
            </a:r>
            <a:r>
              <a:rPr b="1" lang="en-US" sz="1100">
                <a:solidFill>
                  <a:schemeClr val="dk1"/>
                </a:solidFill>
              </a:rPr>
              <a:t>A total of 115 studies were included in the qualitative synthesis he selected studies were categorized based on: </a:t>
            </a:r>
            <a:endParaRPr b="1" sz="1100">
              <a:solidFill>
                <a:schemeClr val="dk1"/>
              </a:solidFill>
            </a:endParaRPr>
          </a:p>
          <a:p>
            <a:pPr indent="0" lvl="0" marL="0" rtl="0" algn="l">
              <a:spcBef>
                <a:spcPts val="0"/>
              </a:spcBef>
              <a:spcAft>
                <a:spcPts val="0"/>
              </a:spcAft>
              <a:buNone/>
            </a:pPr>
            <a:r>
              <a:rPr b="1" lang="en-US" sz="1100">
                <a:solidFill>
                  <a:schemeClr val="dk1"/>
                </a:solidFill>
              </a:rPr>
              <a:t>-</a:t>
            </a:r>
            <a:r>
              <a:rPr lang="en-US" sz="1100">
                <a:solidFill>
                  <a:schemeClr val="dk1"/>
                </a:solidFill>
              </a:rPr>
              <a:t> Types of sensors used</a:t>
            </a:r>
            <a:endParaRPr sz="1100">
              <a:solidFill>
                <a:schemeClr val="dk1"/>
              </a:solidFill>
            </a:endParaRPr>
          </a:p>
          <a:p>
            <a:pPr indent="0" lvl="0" marL="0" rtl="0" algn="l">
              <a:spcBef>
                <a:spcPts val="0"/>
              </a:spcBef>
              <a:spcAft>
                <a:spcPts val="0"/>
              </a:spcAft>
              <a:buNone/>
            </a:pPr>
            <a:r>
              <a:rPr lang="en-US" sz="1100">
                <a:solidFill>
                  <a:schemeClr val="dk1"/>
                </a:solidFill>
              </a:rPr>
              <a:t>-  Gesture recognition techniques </a:t>
            </a:r>
            <a:endParaRPr sz="1100">
              <a:solidFill>
                <a:schemeClr val="dk1"/>
              </a:solidFill>
            </a:endParaRPr>
          </a:p>
          <a:p>
            <a:pPr indent="0" lvl="0" marL="0" rtl="0" algn="l">
              <a:spcBef>
                <a:spcPts val="0"/>
              </a:spcBef>
              <a:spcAft>
                <a:spcPts val="0"/>
              </a:spcAft>
              <a:buNone/>
            </a:pPr>
            <a:r>
              <a:rPr lang="en-US" sz="1100">
                <a:solidFill>
                  <a:schemeClr val="dk1"/>
                </a:solidFill>
              </a:rPr>
              <a:t>- </a:t>
            </a:r>
            <a:r>
              <a:rPr lang="en-US" sz="1100">
                <a:solidFill>
                  <a:schemeClr val="dk1"/>
                </a:solidFill>
              </a:rPr>
              <a:t>Number and type of gestures recognize</a:t>
            </a:r>
            <a:endParaRPr sz="1100">
              <a:solidFill>
                <a:schemeClr val="dk1"/>
              </a:solidFill>
            </a:endParaRPr>
          </a:p>
          <a:p>
            <a:pPr indent="0" lvl="0" marL="0" rtl="0" algn="l">
              <a:lnSpc>
                <a:spcPct val="115000"/>
              </a:lnSpc>
              <a:spcBef>
                <a:spcPts val="0"/>
              </a:spcBef>
              <a:spcAft>
                <a:spcPts val="0"/>
              </a:spcAft>
              <a:buNone/>
            </a:pPr>
            <a:r>
              <a:rPr lang="en-US" sz="1100">
                <a:solidFill>
                  <a:schemeClr val="dk1"/>
                </a:solidFill>
              </a:rPr>
              <a:t>- Performance metrics </a:t>
            </a:r>
            <a:endParaRPr sz="11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US" sz="1100">
                <a:solidFill>
                  <a:schemeClr val="dk1"/>
                </a:solidFill>
              </a:rPr>
              <a:t>The study analyzed technical challenges, system limitations, and future recommendations</a:t>
            </a:r>
            <a:endParaRPr b="1" sz="1300">
              <a:solidFill>
                <a:schemeClr val="dk1"/>
              </a:solidFill>
            </a:endParaRPr>
          </a:p>
        </p:txBody>
      </p:sp>
      <p:sp>
        <p:nvSpPr>
          <p:cNvPr id="261" name="Google Shape;261;g341da1f47f1_2_32"/>
          <p:cNvSpPr txBox="1"/>
          <p:nvPr/>
        </p:nvSpPr>
        <p:spPr>
          <a:xfrm>
            <a:off x="6103200" y="1760000"/>
            <a:ext cx="1938300" cy="3889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a:solidFill>
                  <a:schemeClr val="dk1"/>
                </a:solidFill>
              </a:rPr>
              <a:t>1) </a:t>
            </a:r>
            <a:r>
              <a:rPr b="1" lang="en-US" sz="1300">
                <a:solidFill>
                  <a:schemeClr val="dk1"/>
                </a:solidFill>
              </a:rPr>
              <a:t>Sensor-equipped gloves allow direct acquisition of hand movements, making them more accurate than vision-based recognition.</a:t>
            </a:r>
            <a:endParaRPr b="1" sz="1700">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US">
                <a:solidFill>
                  <a:schemeClr val="dk1"/>
                </a:solidFill>
              </a:rPr>
              <a:t>2) </a:t>
            </a:r>
            <a:r>
              <a:rPr b="1" lang="en-US" sz="1300">
                <a:solidFill>
                  <a:schemeClr val="dk1"/>
                </a:solidFill>
              </a:rPr>
              <a:t>Unlike camera-based systems, sensor-based gloves are not affected by lighting or environmental conditions</a:t>
            </a:r>
            <a:endParaRPr b="1" sz="1700">
              <a:solidFill>
                <a:schemeClr val="dk1"/>
              </a:solidFill>
            </a:endParaRPr>
          </a:p>
        </p:txBody>
      </p:sp>
      <p:sp>
        <p:nvSpPr>
          <p:cNvPr id="262" name="Google Shape;262;g341da1f47f1_2_32"/>
          <p:cNvSpPr txBox="1"/>
          <p:nvPr/>
        </p:nvSpPr>
        <p:spPr>
          <a:xfrm>
            <a:off x="8041500" y="1760000"/>
            <a:ext cx="1927500" cy="2969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a:solidFill>
                  <a:schemeClr val="dk1"/>
                </a:solidFill>
              </a:rPr>
              <a:t>1) </a:t>
            </a:r>
            <a:r>
              <a:rPr b="1" lang="en-US" sz="1300">
                <a:solidFill>
                  <a:schemeClr val="dk1"/>
                </a:solidFill>
              </a:rPr>
              <a:t>The trade-off between sensor sensitivity and device durability should be optimized</a:t>
            </a:r>
            <a:endParaRPr b="1" sz="1800">
              <a:solidFill>
                <a:schemeClr val="dk1"/>
              </a:solidFill>
            </a:endParaRPr>
          </a:p>
          <a:p>
            <a:pPr indent="0" lvl="0" marL="0" rtl="0" algn="l">
              <a:lnSpc>
                <a:spcPct val="115000"/>
              </a:lnSpc>
              <a:spcBef>
                <a:spcPts val="0"/>
              </a:spcBef>
              <a:spcAft>
                <a:spcPts val="0"/>
              </a:spcAft>
              <a:buNone/>
            </a:pPr>
            <a:r>
              <a:t/>
            </a:r>
            <a:endParaRPr b="1">
              <a:solidFill>
                <a:schemeClr val="dk1"/>
              </a:solidFill>
            </a:endParaRPr>
          </a:p>
          <a:p>
            <a:pPr indent="0" lvl="0" marL="0" rtl="0" algn="l">
              <a:lnSpc>
                <a:spcPct val="115000"/>
              </a:lnSpc>
              <a:spcBef>
                <a:spcPts val="0"/>
              </a:spcBef>
              <a:spcAft>
                <a:spcPts val="0"/>
              </a:spcAft>
              <a:buNone/>
            </a:pPr>
            <a:r>
              <a:rPr b="1" lang="en-US">
                <a:solidFill>
                  <a:schemeClr val="dk1"/>
                </a:solidFill>
              </a:rPr>
              <a:t>2) </a:t>
            </a:r>
            <a:r>
              <a:rPr b="1" lang="en-US" sz="1300">
                <a:solidFill>
                  <a:schemeClr val="dk1"/>
                </a:solidFill>
              </a:rPr>
              <a:t>Most research only covers isolated words, while continuous sign language recognition remains a challenge​</a:t>
            </a:r>
            <a:endParaRPr b="1" sz="3500">
              <a:solidFill>
                <a:schemeClr val="dk1"/>
              </a:solidFill>
              <a:latin typeface="Calibri"/>
              <a:ea typeface="Calibri"/>
              <a:cs typeface="Calibri"/>
              <a:sym typeface="Calibri"/>
            </a:endParaRPr>
          </a:p>
        </p:txBody>
      </p:sp>
      <p:sp>
        <p:nvSpPr>
          <p:cNvPr id="263" name="Google Shape;263;g341da1f47f1_2_32"/>
          <p:cNvSpPr txBox="1"/>
          <p:nvPr/>
        </p:nvSpPr>
        <p:spPr>
          <a:xfrm>
            <a:off x="9965400" y="1760000"/>
            <a:ext cx="1938300" cy="1121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US" sz="1300" u="sng">
                <a:solidFill>
                  <a:srgbClr val="1155CC"/>
                </a:solidFill>
                <a:hlinkClick r:id="rId3">
                  <a:extLst>
                    <a:ext uri="{A12FA001-AC4F-418D-AE19-62706E023703}">
                      <ahyp:hlinkClr val="tx"/>
                    </a:ext>
                  </a:extLst>
                </a:hlinkClick>
              </a:rPr>
              <a:t>https://ieeexplore.ieee.org/stamp/stamp.jsp?arnumber=9938436</a:t>
            </a:r>
            <a:r>
              <a:rPr lang="en-US" sz="1300">
                <a:solidFill>
                  <a:schemeClr val="dk1"/>
                </a:solidFill>
              </a:rPr>
              <a:t>  </a:t>
            </a: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18"/>
          <p:cNvSpPr txBox="1"/>
          <p:nvPr>
            <p:ph type="title"/>
          </p:nvPr>
        </p:nvSpPr>
        <p:spPr>
          <a:xfrm>
            <a:off x="2095500" y="870775"/>
            <a:ext cx="7680300" cy="758025"/>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Calibri"/>
              <a:buNone/>
            </a:pPr>
            <a:r>
              <a:rPr b="1" lang="en-US" sz="3600">
                <a:solidFill>
                  <a:srgbClr val="C00000"/>
                </a:solidFill>
                <a:latin typeface="Arial"/>
                <a:ea typeface="Arial"/>
                <a:cs typeface="Arial"/>
                <a:sym typeface="Arial"/>
              </a:rPr>
              <a:t>Block Diagram of Project </a:t>
            </a:r>
            <a:endParaRPr b="1" sz="3600">
              <a:solidFill>
                <a:srgbClr val="C00000"/>
              </a:solidFill>
              <a:latin typeface="Arial"/>
              <a:ea typeface="Arial"/>
              <a:cs typeface="Arial"/>
              <a:sym typeface="Arial"/>
            </a:endParaRPr>
          </a:p>
        </p:txBody>
      </p:sp>
      <p:sp>
        <p:nvSpPr>
          <p:cNvPr id="269" name="Google Shape;26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solidFill>
                  <a:schemeClr val="lt1"/>
                </a:solidFill>
              </a:rPr>
              <a:t>‹#›</a:t>
            </a:fld>
            <a:endParaRPr>
              <a:solidFill>
                <a:schemeClr val="lt1"/>
              </a:solidFill>
            </a:endParaRPr>
          </a:p>
        </p:txBody>
      </p:sp>
      <p:sp>
        <p:nvSpPr>
          <p:cNvPr id="270" name="Google Shape;270;p18"/>
          <p:cNvSpPr/>
          <p:nvPr/>
        </p:nvSpPr>
        <p:spPr>
          <a:xfrm>
            <a:off x="236613" y="2277675"/>
            <a:ext cx="4321500" cy="700500"/>
          </a:xfrm>
          <a:prstGeom prst="roundRect">
            <a:avLst>
              <a:gd fmla="val 16667" name="adj"/>
            </a:avLst>
          </a:prstGeom>
          <a:solidFill>
            <a:srgbClr val="840D35"/>
          </a:solidFill>
          <a:ln cap="flat" cmpd="sng" w="9525">
            <a:solidFill>
              <a:srgbClr val="840D3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500">
                <a:solidFill>
                  <a:srgbClr val="FFFFFF"/>
                </a:solidFill>
                <a:latin typeface="Roboto"/>
                <a:ea typeface="Roboto"/>
                <a:cs typeface="Roboto"/>
                <a:sym typeface="Roboto"/>
              </a:rPr>
              <a:t>SENSOR GLOVE FOR SIGN LANGUAGE TRANSLATION</a:t>
            </a:r>
            <a:endParaRPr sz="1500">
              <a:solidFill>
                <a:srgbClr val="FFFFFF"/>
              </a:solidFill>
              <a:latin typeface="Roboto"/>
              <a:ea typeface="Roboto"/>
              <a:cs typeface="Roboto"/>
              <a:sym typeface="Roboto"/>
            </a:endParaRPr>
          </a:p>
        </p:txBody>
      </p:sp>
      <p:sp>
        <p:nvSpPr>
          <p:cNvPr id="271" name="Google Shape;271;p18"/>
          <p:cNvSpPr/>
          <p:nvPr/>
        </p:nvSpPr>
        <p:spPr>
          <a:xfrm>
            <a:off x="6826625" y="1798419"/>
            <a:ext cx="2694000" cy="700500"/>
          </a:xfrm>
          <a:prstGeom prst="roundRect">
            <a:avLst>
              <a:gd fmla="val 16667" name="adj"/>
            </a:avLst>
          </a:prstGeom>
          <a:solidFill>
            <a:srgbClr val="B6124A"/>
          </a:solidFill>
          <a:ln cap="flat" cmpd="sng" w="9525">
            <a:solidFill>
              <a:srgbClr val="B6124A"/>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500">
                <a:solidFill>
                  <a:srgbClr val="FFFFFF"/>
                </a:solidFill>
                <a:latin typeface="Roboto"/>
                <a:ea typeface="Roboto"/>
                <a:cs typeface="Roboto"/>
                <a:sym typeface="Roboto"/>
              </a:rPr>
              <a:t>FLEX SENSORS</a:t>
            </a:r>
            <a:endParaRPr sz="1500">
              <a:solidFill>
                <a:srgbClr val="FFFFFF"/>
              </a:solidFill>
              <a:latin typeface="Roboto"/>
              <a:ea typeface="Roboto"/>
              <a:cs typeface="Roboto"/>
              <a:sym typeface="Roboto"/>
            </a:endParaRPr>
          </a:p>
          <a:p>
            <a:pPr indent="0" lvl="0" marL="0" rtl="0" algn="ctr">
              <a:spcBef>
                <a:spcPts val="0"/>
              </a:spcBef>
              <a:spcAft>
                <a:spcPts val="0"/>
              </a:spcAft>
              <a:buNone/>
            </a:pPr>
            <a:r>
              <a:rPr lang="en-US" sz="1500">
                <a:solidFill>
                  <a:srgbClr val="FFFFFF"/>
                </a:solidFill>
                <a:latin typeface="Roboto"/>
                <a:ea typeface="Roboto"/>
                <a:cs typeface="Roboto"/>
                <a:sym typeface="Roboto"/>
              </a:rPr>
              <a:t>[FINGER BENDING]</a:t>
            </a:r>
            <a:endParaRPr sz="1500">
              <a:solidFill>
                <a:srgbClr val="FFFFFF"/>
              </a:solidFill>
              <a:latin typeface="Roboto"/>
              <a:ea typeface="Roboto"/>
              <a:cs typeface="Roboto"/>
              <a:sym typeface="Roboto"/>
            </a:endParaRPr>
          </a:p>
        </p:txBody>
      </p:sp>
      <p:sp>
        <p:nvSpPr>
          <p:cNvPr id="272" name="Google Shape;272;p18"/>
          <p:cNvSpPr/>
          <p:nvPr/>
        </p:nvSpPr>
        <p:spPr>
          <a:xfrm>
            <a:off x="6826625" y="2668552"/>
            <a:ext cx="2694000" cy="700500"/>
          </a:xfrm>
          <a:prstGeom prst="roundRect">
            <a:avLst>
              <a:gd fmla="val 16667" name="adj"/>
            </a:avLst>
          </a:prstGeom>
          <a:solidFill>
            <a:srgbClr val="B6124A"/>
          </a:solidFill>
          <a:ln cap="flat" cmpd="sng" w="9525">
            <a:solidFill>
              <a:srgbClr val="B6124A"/>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US" sz="1500">
                <a:solidFill>
                  <a:srgbClr val="FFFFFF"/>
                </a:solidFill>
                <a:latin typeface="Roboto"/>
                <a:ea typeface="Roboto"/>
                <a:cs typeface="Roboto"/>
                <a:sym typeface="Roboto"/>
              </a:rPr>
              <a:t>ACCELEROMETER </a:t>
            </a:r>
            <a:endParaRPr sz="1500">
              <a:solidFill>
                <a:srgbClr val="FFFFFF"/>
              </a:solidFill>
              <a:latin typeface="Roboto"/>
              <a:ea typeface="Roboto"/>
              <a:cs typeface="Roboto"/>
              <a:sym typeface="Roboto"/>
            </a:endParaRPr>
          </a:p>
          <a:p>
            <a:pPr indent="0" lvl="0" marL="0" rtl="0" algn="ctr">
              <a:spcBef>
                <a:spcPts val="0"/>
              </a:spcBef>
              <a:spcAft>
                <a:spcPts val="0"/>
              </a:spcAft>
              <a:buNone/>
            </a:pPr>
            <a:r>
              <a:rPr lang="en-US" sz="1500">
                <a:solidFill>
                  <a:srgbClr val="FFFFFF"/>
                </a:solidFill>
                <a:latin typeface="Roboto"/>
                <a:ea typeface="Roboto"/>
                <a:cs typeface="Roboto"/>
                <a:sym typeface="Roboto"/>
              </a:rPr>
              <a:t>[HAND MOTION]</a:t>
            </a:r>
            <a:endParaRPr sz="1500">
              <a:solidFill>
                <a:srgbClr val="FFFFFF"/>
              </a:solidFill>
              <a:latin typeface="Roboto"/>
              <a:ea typeface="Roboto"/>
              <a:cs typeface="Roboto"/>
              <a:sym typeface="Roboto"/>
            </a:endParaRPr>
          </a:p>
        </p:txBody>
      </p:sp>
      <p:sp>
        <p:nvSpPr>
          <p:cNvPr id="273" name="Google Shape;273;p18"/>
          <p:cNvSpPr/>
          <p:nvPr/>
        </p:nvSpPr>
        <p:spPr>
          <a:xfrm>
            <a:off x="6403200" y="3989111"/>
            <a:ext cx="2694000" cy="1747200"/>
          </a:xfrm>
          <a:prstGeom prst="roundRect">
            <a:avLst>
              <a:gd fmla="val 16667" name="adj"/>
            </a:avLst>
          </a:prstGeom>
          <a:solidFill>
            <a:srgbClr val="E1165B"/>
          </a:solidFill>
          <a:ln cap="flat" cmpd="sng" w="9525">
            <a:solidFill>
              <a:srgbClr val="E1165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Clr>
                <a:schemeClr val="dk1"/>
              </a:buClr>
              <a:buSzPts val="1100"/>
              <a:buFont typeface="Arial"/>
              <a:buNone/>
            </a:pPr>
            <a:r>
              <a:rPr b="1" lang="en-US" sz="1500">
                <a:solidFill>
                  <a:schemeClr val="lt1"/>
                </a:solidFill>
                <a:latin typeface="Calibri"/>
                <a:ea typeface="Calibri"/>
                <a:cs typeface="Calibri"/>
                <a:sym typeface="Calibri"/>
              </a:rPr>
              <a:t>MICROCONTROLLER UNIT [MCU]</a:t>
            </a:r>
            <a:endParaRPr b="1" sz="1500">
              <a:solidFill>
                <a:schemeClr val="lt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en-US" sz="1500">
                <a:solidFill>
                  <a:schemeClr val="lt1"/>
                </a:solidFill>
                <a:latin typeface="Calibri"/>
                <a:ea typeface="Calibri"/>
                <a:cs typeface="Calibri"/>
                <a:sym typeface="Calibri"/>
              </a:rPr>
              <a:t>ARDUINO NANO R3:</a:t>
            </a:r>
            <a:endParaRPr sz="1500">
              <a:solidFill>
                <a:schemeClr val="lt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en-US" sz="1500">
                <a:solidFill>
                  <a:schemeClr val="lt1"/>
                </a:solidFill>
                <a:latin typeface="Calibri"/>
                <a:ea typeface="Calibri"/>
                <a:cs typeface="Calibri"/>
                <a:sym typeface="Calibri"/>
              </a:rPr>
              <a:t>- Collects sensor data </a:t>
            </a:r>
            <a:endParaRPr sz="1500">
              <a:solidFill>
                <a:schemeClr val="lt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en-US" sz="1500">
                <a:solidFill>
                  <a:schemeClr val="lt1"/>
                </a:solidFill>
                <a:latin typeface="Calibri"/>
                <a:ea typeface="Calibri"/>
                <a:cs typeface="Calibri"/>
                <a:sym typeface="Calibri"/>
              </a:rPr>
              <a:t>-Filters &amp; processes data </a:t>
            </a:r>
            <a:endParaRPr sz="1500">
              <a:solidFill>
                <a:schemeClr val="lt1"/>
              </a:solidFill>
              <a:latin typeface="Calibri"/>
              <a:ea typeface="Calibri"/>
              <a:cs typeface="Calibri"/>
              <a:sym typeface="Calibri"/>
            </a:endParaRPr>
          </a:p>
          <a:p>
            <a:pPr indent="0" lvl="0" marL="0" rtl="0" algn="ctr">
              <a:spcBef>
                <a:spcPts val="0"/>
              </a:spcBef>
              <a:spcAft>
                <a:spcPts val="0"/>
              </a:spcAft>
              <a:buClr>
                <a:schemeClr val="dk1"/>
              </a:buClr>
              <a:buSzPts val="1100"/>
              <a:buFont typeface="Arial"/>
              <a:buNone/>
            </a:pPr>
            <a:r>
              <a:rPr lang="en-US" sz="1500">
                <a:solidFill>
                  <a:schemeClr val="lt1"/>
                </a:solidFill>
                <a:latin typeface="Calibri"/>
                <a:ea typeface="Calibri"/>
                <a:cs typeface="Calibri"/>
                <a:sym typeface="Calibri"/>
              </a:rPr>
              <a:t>-Converts sensor signals into text</a:t>
            </a:r>
            <a:endParaRPr sz="1500">
              <a:solidFill>
                <a:srgbClr val="FFFFFF"/>
              </a:solidFill>
              <a:latin typeface="Roboto"/>
              <a:ea typeface="Roboto"/>
              <a:cs typeface="Roboto"/>
              <a:sym typeface="Roboto"/>
            </a:endParaRPr>
          </a:p>
        </p:txBody>
      </p:sp>
      <p:sp>
        <p:nvSpPr>
          <p:cNvPr id="274" name="Google Shape;274;p18"/>
          <p:cNvSpPr/>
          <p:nvPr/>
        </p:nvSpPr>
        <p:spPr>
          <a:xfrm>
            <a:off x="1864025" y="4378653"/>
            <a:ext cx="2694000" cy="968100"/>
          </a:xfrm>
          <a:prstGeom prst="roundRect">
            <a:avLst>
              <a:gd fmla="val 16667" name="adj"/>
            </a:avLst>
          </a:prstGeom>
          <a:solidFill>
            <a:srgbClr val="E1165B"/>
          </a:solidFill>
          <a:ln cap="flat" cmpd="sng" w="9525">
            <a:solidFill>
              <a:srgbClr val="E1165B"/>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1500">
                <a:solidFill>
                  <a:srgbClr val="FFFFFF"/>
                </a:solidFill>
                <a:latin typeface="Roboto"/>
                <a:ea typeface="Roboto"/>
                <a:cs typeface="Roboto"/>
                <a:sym typeface="Roboto"/>
              </a:rPr>
              <a:t>OUTPUT MODULE [TEXT]</a:t>
            </a:r>
            <a:endParaRPr b="1" sz="1500">
              <a:solidFill>
                <a:srgbClr val="FFFFFF"/>
              </a:solidFill>
              <a:latin typeface="Roboto"/>
              <a:ea typeface="Roboto"/>
              <a:cs typeface="Roboto"/>
              <a:sym typeface="Roboto"/>
            </a:endParaRPr>
          </a:p>
          <a:p>
            <a:pPr indent="0" lvl="0" marL="0" rtl="0" algn="ctr">
              <a:spcBef>
                <a:spcPts val="0"/>
              </a:spcBef>
              <a:spcAft>
                <a:spcPts val="0"/>
              </a:spcAft>
              <a:buNone/>
            </a:pPr>
            <a:r>
              <a:rPr lang="en-US" sz="1500">
                <a:solidFill>
                  <a:srgbClr val="FFFFFF"/>
                </a:solidFill>
                <a:latin typeface="Roboto"/>
                <a:ea typeface="Roboto"/>
                <a:cs typeface="Roboto"/>
                <a:sym typeface="Roboto"/>
              </a:rPr>
              <a:t>- Displayed in the serial monitor</a:t>
            </a:r>
            <a:endParaRPr sz="1500">
              <a:solidFill>
                <a:srgbClr val="FFFFFF"/>
              </a:solidFill>
              <a:latin typeface="Roboto"/>
              <a:ea typeface="Roboto"/>
              <a:cs typeface="Roboto"/>
              <a:sym typeface="Roboto"/>
            </a:endParaRPr>
          </a:p>
        </p:txBody>
      </p:sp>
      <p:cxnSp>
        <p:nvCxnSpPr>
          <p:cNvPr id="275" name="Google Shape;275;p18"/>
          <p:cNvCxnSpPr>
            <a:stCxn id="271" idx="1"/>
            <a:endCxn id="270" idx="3"/>
          </p:cNvCxnSpPr>
          <p:nvPr/>
        </p:nvCxnSpPr>
        <p:spPr>
          <a:xfrm flipH="1">
            <a:off x="4558025" y="2148669"/>
            <a:ext cx="2268600" cy="479400"/>
          </a:xfrm>
          <a:prstGeom prst="bentConnector3">
            <a:avLst>
              <a:gd fmla="val 49998" name="adj1"/>
            </a:avLst>
          </a:prstGeom>
          <a:noFill/>
          <a:ln cap="flat" cmpd="sng" w="76200">
            <a:solidFill>
              <a:srgbClr val="C2C2C2"/>
            </a:solidFill>
            <a:prstDash val="solid"/>
            <a:round/>
            <a:headEnd len="sm" w="sm" type="none"/>
            <a:tailEnd len="sm" w="sm" type="none"/>
          </a:ln>
        </p:spPr>
      </p:cxnSp>
      <p:cxnSp>
        <p:nvCxnSpPr>
          <p:cNvPr id="276" name="Google Shape;276;p18"/>
          <p:cNvCxnSpPr>
            <a:stCxn id="272" idx="1"/>
            <a:endCxn id="270" idx="3"/>
          </p:cNvCxnSpPr>
          <p:nvPr/>
        </p:nvCxnSpPr>
        <p:spPr>
          <a:xfrm rot="10800000">
            <a:off x="4558025" y="2627902"/>
            <a:ext cx="2268600" cy="390900"/>
          </a:xfrm>
          <a:prstGeom prst="bentConnector3">
            <a:avLst>
              <a:gd fmla="val 49998" name="adj1"/>
            </a:avLst>
          </a:prstGeom>
          <a:noFill/>
          <a:ln cap="flat" cmpd="sng" w="76200">
            <a:solidFill>
              <a:srgbClr val="C2C2C2"/>
            </a:solidFill>
            <a:prstDash val="solid"/>
            <a:round/>
            <a:headEnd len="sm" w="sm" type="none"/>
            <a:tailEnd len="sm" w="sm" type="none"/>
          </a:ln>
        </p:spPr>
      </p:cxnSp>
      <p:cxnSp>
        <p:nvCxnSpPr>
          <p:cNvPr id="277" name="Google Shape;277;p18"/>
          <p:cNvCxnSpPr>
            <a:stCxn id="272" idx="3"/>
          </p:cNvCxnSpPr>
          <p:nvPr/>
        </p:nvCxnSpPr>
        <p:spPr>
          <a:xfrm flipH="1" rot="10800000">
            <a:off x="9520625" y="2540002"/>
            <a:ext cx="1202700" cy="478800"/>
          </a:xfrm>
          <a:prstGeom prst="bentConnector3">
            <a:avLst>
              <a:gd fmla="val 50000" name="adj1"/>
            </a:avLst>
          </a:prstGeom>
          <a:noFill/>
          <a:ln cap="flat" cmpd="sng" w="76200">
            <a:solidFill>
              <a:srgbClr val="C2C2C2"/>
            </a:solidFill>
            <a:prstDash val="solid"/>
            <a:round/>
            <a:headEnd len="med" w="med" type="none"/>
            <a:tailEnd len="med" w="med" type="none"/>
          </a:ln>
        </p:spPr>
      </p:cxnSp>
      <p:cxnSp>
        <p:nvCxnSpPr>
          <p:cNvPr id="278" name="Google Shape;278;p18"/>
          <p:cNvCxnSpPr>
            <a:stCxn id="271" idx="3"/>
          </p:cNvCxnSpPr>
          <p:nvPr/>
        </p:nvCxnSpPr>
        <p:spPr>
          <a:xfrm>
            <a:off x="9520625" y="2148669"/>
            <a:ext cx="1202700" cy="402600"/>
          </a:xfrm>
          <a:prstGeom prst="bentConnector3">
            <a:avLst>
              <a:gd fmla="val 50000" name="adj1"/>
            </a:avLst>
          </a:prstGeom>
          <a:noFill/>
          <a:ln cap="flat" cmpd="sng" w="76200">
            <a:solidFill>
              <a:srgbClr val="C2C2C2"/>
            </a:solidFill>
            <a:prstDash val="solid"/>
            <a:round/>
            <a:headEnd len="med" w="med" type="none"/>
            <a:tailEnd len="med" w="med" type="none"/>
          </a:ln>
        </p:spPr>
      </p:cxnSp>
      <p:cxnSp>
        <p:nvCxnSpPr>
          <p:cNvPr id="279" name="Google Shape;279;p18"/>
          <p:cNvCxnSpPr>
            <a:endCxn id="273" idx="3"/>
          </p:cNvCxnSpPr>
          <p:nvPr/>
        </p:nvCxnSpPr>
        <p:spPr>
          <a:xfrm rot="5400000">
            <a:off x="8745000" y="2909711"/>
            <a:ext cx="2305200" cy="1600800"/>
          </a:xfrm>
          <a:prstGeom prst="bentConnector2">
            <a:avLst/>
          </a:prstGeom>
          <a:noFill/>
          <a:ln cap="flat" cmpd="sng" w="76200">
            <a:solidFill>
              <a:srgbClr val="C2C2C2"/>
            </a:solidFill>
            <a:prstDash val="solid"/>
            <a:round/>
            <a:headEnd len="med" w="med" type="none"/>
            <a:tailEnd len="med" w="med" type="none"/>
          </a:ln>
        </p:spPr>
      </p:cxnSp>
      <p:cxnSp>
        <p:nvCxnSpPr>
          <p:cNvPr id="280" name="Google Shape;280;p18"/>
          <p:cNvCxnSpPr>
            <a:endCxn id="273" idx="1"/>
          </p:cNvCxnSpPr>
          <p:nvPr/>
        </p:nvCxnSpPr>
        <p:spPr>
          <a:xfrm>
            <a:off x="4586100" y="4859411"/>
            <a:ext cx="1817100" cy="3300"/>
          </a:xfrm>
          <a:prstGeom prst="straightConnector1">
            <a:avLst/>
          </a:prstGeom>
          <a:noFill/>
          <a:ln cap="flat" cmpd="sng" w="76200">
            <a:solidFill>
              <a:srgbClr val="C2C2C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19"/>
          <p:cNvSpPr txBox="1"/>
          <p:nvPr>
            <p:ph type="title"/>
          </p:nvPr>
        </p:nvSpPr>
        <p:spPr>
          <a:xfrm>
            <a:off x="838200" y="105800"/>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3600">
                <a:solidFill>
                  <a:srgbClr val="C00000"/>
                </a:solidFill>
                <a:latin typeface="Arial"/>
                <a:ea typeface="Arial"/>
                <a:cs typeface="Arial"/>
                <a:sym typeface="Arial"/>
              </a:rPr>
              <a:t>Project Cost  Sheet </a:t>
            </a:r>
            <a:endParaRPr b="1" sz="3600">
              <a:solidFill>
                <a:srgbClr val="C00000"/>
              </a:solidFill>
              <a:latin typeface="Arial"/>
              <a:ea typeface="Arial"/>
              <a:cs typeface="Arial"/>
              <a:sym typeface="Arial"/>
            </a:endParaRPr>
          </a:p>
        </p:txBody>
      </p:sp>
      <p:sp>
        <p:nvSpPr>
          <p:cNvPr id="286" name="Google Shape;286;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287" name="Google Shape;287;p19"/>
          <p:cNvPicPr preferRelativeResize="0"/>
          <p:nvPr/>
        </p:nvPicPr>
        <p:blipFill rotWithShape="1">
          <a:blip r:embed="rId3">
            <a:alphaModFix/>
          </a:blip>
          <a:srcRect b="13696" l="0" r="0" t="0"/>
          <a:stretch/>
        </p:blipFill>
        <p:spPr>
          <a:xfrm>
            <a:off x="1656875" y="1159425"/>
            <a:ext cx="9496177" cy="40616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341da1f47f1_2_5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293" name="Google Shape;293;g341da1f47f1_2_5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t/>
            </a:r>
            <a:endParaRPr/>
          </a:p>
        </p:txBody>
      </p:sp>
      <p:pic>
        <p:nvPicPr>
          <p:cNvPr id="294" name="Google Shape;294;g341da1f47f1_2_50"/>
          <p:cNvPicPr preferRelativeResize="0"/>
          <p:nvPr/>
        </p:nvPicPr>
        <p:blipFill>
          <a:blip r:embed="rId3">
            <a:alphaModFix/>
          </a:blip>
          <a:stretch>
            <a:fillRect/>
          </a:stretch>
        </p:blipFill>
        <p:spPr>
          <a:xfrm>
            <a:off x="1636900" y="931450"/>
            <a:ext cx="9122826" cy="5607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0"/>
          <p:cNvSpPr txBox="1"/>
          <p:nvPr>
            <p:ph type="title"/>
          </p:nvPr>
        </p:nvSpPr>
        <p:spPr>
          <a:xfrm>
            <a:off x="838200" y="629875"/>
            <a:ext cx="10515600" cy="9474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3600">
                <a:solidFill>
                  <a:srgbClr val="C00000"/>
                </a:solidFill>
                <a:latin typeface="Arial"/>
                <a:ea typeface="Arial"/>
                <a:cs typeface="Arial"/>
                <a:sym typeface="Arial"/>
              </a:rPr>
              <a:t>Proposed Circuit Diagram </a:t>
            </a:r>
            <a:endParaRPr b="1" sz="3600">
              <a:solidFill>
                <a:srgbClr val="C00000"/>
              </a:solidFill>
              <a:latin typeface="Arial"/>
              <a:ea typeface="Arial"/>
              <a:cs typeface="Arial"/>
              <a:sym typeface="Arial"/>
            </a:endParaRPr>
          </a:p>
        </p:txBody>
      </p:sp>
      <p:sp>
        <p:nvSpPr>
          <p:cNvPr id="300" name="Google Shape;300;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01" name="Google Shape;301;p20"/>
          <p:cNvPicPr preferRelativeResize="0"/>
          <p:nvPr/>
        </p:nvPicPr>
        <p:blipFill>
          <a:blip r:embed="rId3">
            <a:alphaModFix/>
          </a:blip>
          <a:stretch>
            <a:fillRect/>
          </a:stretch>
        </p:blipFill>
        <p:spPr>
          <a:xfrm>
            <a:off x="1153425" y="1452200"/>
            <a:ext cx="10200376" cy="43982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sz="3600">
                <a:solidFill>
                  <a:srgbClr val="C00000"/>
                </a:solidFill>
                <a:latin typeface="Arial"/>
                <a:ea typeface="Arial"/>
                <a:cs typeface="Arial"/>
                <a:sym typeface="Arial"/>
              </a:rPr>
              <a:t>Project Status </a:t>
            </a:r>
            <a:endParaRPr b="1" sz="3600">
              <a:solidFill>
                <a:srgbClr val="C00000"/>
              </a:solidFill>
              <a:latin typeface="Arial"/>
              <a:ea typeface="Arial"/>
              <a:cs typeface="Arial"/>
              <a:sym typeface="Arial"/>
            </a:endParaRPr>
          </a:p>
        </p:txBody>
      </p:sp>
      <p:sp>
        <p:nvSpPr>
          <p:cNvPr id="307" name="Google Shape;307;p21"/>
          <p:cNvSpPr txBox="1"/>
          <p:nvPr>
            <p:ph idx="1" type="body"/>
          </p:nvPr>
        </p:nvSpPr>
        <p:spPr>
          <a:xfrm>
            <a:off x="838200" y="1592775"/>
            <a:ext cx="10196700" cy="4891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b="1" lang="en-US"/>
              <a:t>Work Completed till Date </a:t>
            </a:r>
            <a:endParaRPr b="1"/>
          </a:p>
          <a:p>
            <a:pPr indent="-387350" lvl="0" marL="457200" rtl="0" algn="l">
              <a:lnSpc>
                <a:spcPct val="90000"/>
              </a:lnSpc>
              <a:spcBef>
                <a:spcPts val="1000"/>
              </a:spcBef>
              <a:spcAft>
                <a:spcPts val="0"/>
              </a:spcAft>
              <a:buSzPts val="2500"/>
              <a:buChar char="•"/>
            </a:pPr>
            <a:r>
              <a:rPr lang="en-US" sz="2500"/>
              <a:t>hardware selection</a:t>
            </a:r>
            <a:endParaRPr sz="2500"/>
          </a:p>
          <a:p>
            <a:pPr indent="-387350" lvl="0" marL="457200" rtl="0" algn="l">
              <a:lnSpc>
                <a:spcPct val="90000"/>
              </a:lnSpc>
              <a:spcBef>
                <a:spcPts val="0"/>
              </a:spcBef>
              <a:spcAft>
                <a:spcPts val="0"/>
              </a:spcAft>
              <a:buSzPts val="2500"/>
              <a:buChar char="•"/>
            </a:pPr>
            <a:r>
              <a:rPr lang="en-US" sz="2500"/>
              <a:t>obtaining components</a:t>
            </a:r>
            <a:endParaRPr sz="2500"/>
          </a:p>
          <a:p>
            <a:pPr indent="-387350" lvl="0" marL="457200" rtl="0" algn="l">
              <a:lnSpc>
                <a:spcPct val="90000"/>
              </a:lnSpc>
              <a:spcBef>
                <a:spcPts val="0"/>
              </a:spcBef>
              <a:spcAft>
                <a:spcPts val="0"/>
              </a:spcAft>
              <a:buSzPts val="2500"/>
              <a:buChar char="•"/>
            </a:pPr>
            <a:r>
              <a:rPr lang="en-US" sz="2500"/>
              <a:t>rough conceptual design</a:t>
            </a:r>
            <a:endParaRPr sz="2500"/>
          </a:p>
          <a:p>
            <a:pPr indent="-387350" lvl="0" marL="457200" rtl="0" algn="l">
              <a:lnSpc>
                <a:spcPct val="90000"/>
              </a:lnSpc>
              <a:spcBef>
                <a:spcPts val="0"/>
              </a:spcBef>
              <a:spcAft>
                <a:spcPts val="0"/>
              </a:spcAft>
              <a:buSzPts val="2500"/>
              <a:buChar char="•"/>
            </a:pPr>
            <a:r>
              <a:rPr lang="en-US" sz="2500"/>
              <a:t>circuit connection </a:t>
            </a:r>
            <a:endParaRPr sz="2500"/>
          </a:p>
          <a:p>
            <a:pPr indent="-387350" lvl="0" marL="457200" rtl="0" algn="l">
              <a:lnSpc>
                <a:spcPct val="90000"/>
              </a:lnSpc>
              <a:spcBef>
                <a:spcPts val="0"/>
              </a:spcBef>
              <a:spcAft>
                <a:spcPts val="0"/>
              </a:spcAft>
              <a:buSzPts val="2500"/>
              <a:buChar char="•"/>
            </a:pPr>
            <a:r>
              <a:rPr lang="en-US" sz="2500"/>
              <a:t>Arduino coding done</a:t>
            </a:r>
            <a:endParaRPr sz="2500"/>
          </a:p>
          <a:p>
            <a:pPr indent="0" lvl="0" marL="0" rtl="0" algn="l">
              <a:lnSpc>
                <a:spcPct val="90000"/>
              </a:lnSpc>
              <a:spcBef>
                <a:spcPts val="1000"/>
              </a:spcBef>
              <a:spcAft>
                <a:spcPts val="0"/>
              </a:spcAft>
              <a:buSzPts val="1800"/>
              <a:buNone/>
            </a:pPr>
            <a:r>
              <a:rPr b="1" lang="en-US"/>
              <a:t>Work To be completed</a:t>
            </a:r>
            <a:endParaRPr sz="2500"/>
          </a:p>
          <a:p>
            <a:pPr indent="-387350" lvl="0" marL="457200" rtl="0" algn="l">
              <a:lnSpc>
                <a:spcPct val="90000"/>
              </a:lnSpc>
              <a:spcBef>
                <a:spcPts val="1000"/>
              </a:spcBef>
              <a:spcAft>
                <a:spcPts val="0"/>
              </a:spcAft>
              <a:buSzPts val="2500"/>
              <a:buChar char="•"/>
            </a:pPr>
            <a:r>
              <a:rPr lang="en-US" sz="2500"/>
              <a:t>app development (testing remaining)</a:t>
            </a:r>
            <a:endParaRPr sz="2500"/>
          </a:p>
          <a:p>
            <a:pPr indent="0" lvl="0" marL="457200" rtl="0" algn="l">
              <a:lnSpc>
                <a:spcPct val="90000"/>
              </a:lnSpc>
              <a:spcBef>
                <a:spcPts val="1000"/>
              </a:spcBef>
              <a:spcAft>
                <a:spcPts val="0"/>
              </a:spcAft>
              <a:buNone/>
            </a:pPr>
            <a:r>
              <a:t/>
            </a:r>
            <a:endParaRPr sz="2500"/>
          </a:p>
          <a:p>
            <a:pPr indent="0" lvl="0" marL="457200" rtl="0" algn="l">
              <a:lnSpc>
                <a:spcPct val="90000"/>
              </a:lnSpc>
              <a:spcBef>
                <a:spcPts val="1000"/>
              </a:spcBef>
              <a:spcAft>
                <a:spcPts val="0"/>
              </a:spcAft>
              <a:buNone/>
            </a:pPr>
            <a:r>
              <a:t/>
            </a:r>
            <a:endParaRPr/>
          </a:p>
        </p:txBody>
      </p:sp>
      <p:sp>
        <p:nvSpPr>
          <p:cNvPr id="308" name="Google Shape;308;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20395f8316a_0_6"/>
          <p:cNvSpPr txBox="1"/>
          <p:nvPr>
            <p:ph type="ctrTitle"/>
          </p:nvPr>
        </p:nvSpPr>
        <p:spPr>
          <a:xfrm>
            <a:off x="1704475" y="1325388"/>
            <a:ext cx="9144000" cy="879476"/>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rPr b="1" lang="en-US" sz="3600">
                <a:solidFill>
                  <a:srgbClr val="C00000"/>
                </a:solidFill>
                <a:latin typeface="Arial"/>
                <a:ea typeface="Arial"/>
                <a:cs typeface="Arial"/>
                <a:sym typeface="Arial"/>
              </a:rPr>
              <a:t>Theme chosen for Project </a:t>
            </a:r>
            <a:endParaRPr b="1" sz="3600">
              <a:solidFill>
                <a:srgbClr val="C00000"/>
              </a:solidFill>
              <a:latin typeface="Arial"/>
              <a:ea typeface="Arial"/>
              <a:cs typeface="Arial"/>
              <a:sym typeface="Arial"/>
            </a:endParaRPr>
          </a:p>
        </p:txBody>
      </p:sp>
      <p:sp>
        <p:nvSpPr>
          <p:cNvPr id="102" name="Google Shape;102;g20395f8316a_0_6"/>
          <p:cNvSpPr txBox="1"/>
          <p:nvPr>
            <p:ph idx="1" type="subTitle"/>
          </p:nvPr>
        </p:nvSpPr>
        <p:spPr>
          <a:xfrm>
            <a:off x="1524000" y="2755371"/>
            <a:ext cx="9144000" cy="16557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rPr lang="en-US" sz="2200">
                <a:latin typeface="Arial"/>
                <a:ea typeface="Arial"/>
                <a:cs typeface="Arial"/>
                <a:sym typeface="Arial"/>
              </a:rPr>
              <a:t>The theme of our project is </a:t>
            </a:r>
            <a:r>
              <a:rPr b="1" lang="en-US" sz="2200">
                <a:latin typeface="Arial"/>
                <a:ea typeface="Arial"/>
                <a:cs typeface="Arial"/>
                <a:sym typeface="Arial"/>
              </a:rPr>
              <a:t>"Bridging the Communication Gap with Smart Assistive Technology"</a:t>
            </a:r>
            <a:r>
              <a:rPr lang="en-US" sz="2200">
                <a:latin typeface="Arial"/>
                <a:ea typeface="Arial"/>
                <a:cs typeface="Arial"/>
                <a:sym typeface="Arial"/>
              </a:rPr>
              <a:t>, emphasizing accessibility, inclusivity, and innovation. It focuses on leveraging sensor technology to translate sign language into text, enhancing communication for individuals who are deaf or hard of hearing.</a:t>
            </a:r>
            <a:endParaRPr/>
          </a:p>
        </p:txBody>
      </p:sp>
      <p:sp>
        <p:nvSpPr>
          <p:cNvPr id="103" name="Google Shape;103;g20395f8316a_0_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2"/>
          <p:cNvSpPr txBox="1"/>
          <p:nvPr>
            <p:ph type="title"/>
          </p:nvPr>
        </p:nvSpPr>
        <p:spPr>
          <a:xfrm>
            <a:off x="838200" y="365125"/>
            <a:ext cx="10515600" cy="90363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sz="3600">
                <a:solidFill>
                  <a:srgbClr val="C00000"/>
                </a:solidFill>
                <a:latin typeface="Arial"/>
                <a:ea typeface="Arial"/>
                <a:cs typeface="Arial"/>
                <a:sym typeface="Arial"/>
              </a:rPr>
              <a:t>Results </a:t>
            </a:r>
            <a:endParaRPr b="1" sz="3600">
              <a:solidFill>
                <a:srgbClr val="C00000"/>
              </a:solidFill>
              <a:latin typeface="Arial"/>
              <a:ea typeface="Arial"/>
              <a:cs typeface="Arial"/>
              <a:sym typeface="Arial"/>
            </a:endParaRPr>
          </a:p>
        </p:txBody>
      </p:sp>
      <p:sp>
        <p:nvSpPr>
          <p:cNvPr id="314" name="Google Shape;314;p22"/>
          <p:cNvSpPr txBox="1"/>
          <p:nvPr>
            <p:ph idx="1" type="body"/>
          </p:nvPr>
        </p:nvSpPr>
        <p:spPr>
          <a:xfrm>
            <a:off x="838200" y="1340768"/>
            <a:ext cx="10515600" cy="483605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latin typeface="Fira Sans"/>
                <a:ea typeface="Fira Sans"/>
                <a:cs typeface="Fira Sans"/>
                <a:sym typeface="Fira Sans"/>
              </a:rPr>
              <a:t>Video link for simulation:</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rPr lang="en-US" u="sng">
                <a:solidFill>
                  <a:schemeClr val="hlink"/>
                </a:solidFill>
                <a:latin typeface="Fira Sans"/>
                <a:ea typeface="Fira Sans"/>
                <a:cs typeface="Fira Sans"/>
                <a:sym typeface="Fira Sans"/>
                <a:hlinkClick r:id="rId3"/>
              </a:rPr>
              <a:t>https://www.tinkercad.com/things/atTloX58E2f-flex-sensors?sharecode=ud3OEa5eWFq3HXzpsOZCOC-ZVgWU2i1VCv_d7puSEBM</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p:txBody>
      </p:sp>
      <p:sp>
        <p:nvSpPr>
          <p:cNvPr id="315" name="Google Shape;315;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16" name="Google Shape;316;p22"/>
          <p:cNvPicPr preferRelativeResize="0"/>
          <p:nvPr/>
        </p:nvPicPr>
        <p:blipFill>
          <a:blip r:embed="rId4">
            <a:alphaModFix/>
          </a:blip>
          <a:stretch>
            <a:fillRect/>
          </a:stretch>
        </p:blipFill>
        <p:spPr>
          <a:xfrm>
            <a:off x="7259977" y="2872975"/>
            <a:ext cx="3529478" cy="3404550"/>
          </a:xfrm>
          <a:prstGeom prst="rect">
            <a:avLst/>
          </a:prstGeom>
          <a:noFill/>
          <a:ln>
            <a:noFill/>
          </a:ln>
        </p:spPr>
      </p:pic>
      <p:pic>
        <p:nvPicPr>
          <p:cNvPr id="317" name="Google Shape;317;p22"/>
          <p:cNvPicPr preferRelativeResize="0"/>
          <p:nvPr/>
        </p:nvPicPr>
        <p:blipFill>
          <a:blip r:embed="rId5">
            <a:alphaModFix/>
          </a:blip>
          <a:stretch>
            <a:fillRect/>
          </a:stretch>
        </p:blipFill>
        <p:spPr>
          <a:xfrm>
            <a:off x="1152550" y="2872975"/>
            <a:ext cx="4943451" cy="387844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g35335aa083f_0_8"/>
          <p:cNvSpPr txBox="1"/>
          <p:nvPr>
            <p:ph type="title"/>
          </p:nvPr>
        </p:nvSpPr>
        <p:spPr>
          <a:xfrm>
            <a:off x="838200" y="365125"/>
            <a:ext cx="10515600" cy="903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sz="3600">
                <a:solidFill>
                  <a:srgbClr val="C00000"/>
                </a:solidFill>
                <a:latin typeface="Arial"/>
                <a:ea typeface="Arial"/>
                <a:cs typeface="Arial"/>
                <a:sym typeface="Arial"/>
              </a:rPr>
              <a:t>Results </a:t>
            </a:r>
            <a:endParaRPr b="1" sz="3600">
              <a:solidFill>
                <a:srgbClr val="C00000"/>
              </a:solidFill>
              <a:latin typeface="Arial"/>
              <a:ea typeface="Arial"/>
              <a:cs typeface="Arial"/>
              <a:sym typeface="Arial"/>
            </a:endParaRPr>
          </a:p>
        </p:txBody>
      </p:sp>
      <p:sp>
        <p:nvSpPr>
          <p:cNvPr id="323" name="Google Shape;323;g35335aa083f_0_8"/>
          <p:cNvSpPr txBox="1"/>
          <p:nvPr>
            <p:ph idx="1" type="body"/>
          </p:nvPr>
        </p:nvSpPr>
        <p:spPr>
          <a:xfrm>
            <a:off x="838200" y="1340768"/>
            <a:ext cx="10515600" cy="4836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en-US">
                <a:latin typeface="Fira Sans"/>
                <a:ea typeface="Fira Sans"/>
                <a:cs typeface="Fira Sans"/>
                <a:sym typeface="Fira Sans"/>
              </a:rPr>
              <a:t>Drive Link for Videos of Project</a:t>
            </a:r>
            <a:r>
              <a:rPr lang="en-US">
                <a:latin typeface="Fira Sans"/>
                <a:ea typeface="Fira Sans"/>
                <a:cs typeface="Fira Sans"/>
                <a:sym typeface="Fira Sans"/>
              </a:rPr>
              <a:t>:</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rPr lang="en-US" u="sng">
                <a:solidFill>
                  <a:schemeClr val="hlink"/>
                </a:solidFill>
                <a:latin typeface="Fira Sans"/>
                <a:ea typeface="Fira Sans"/>
                <a:cs typeface="Fira Sans"/>
                <a:sym typeface="Fira Sans"/>
                <a:hlinkClick r:id="rId3"/>
              </a:rPr>
              <a:t>https://drive.google.com/drive/folders/1Zwkmpcionbk1KfdoYDJumv0189jVd8Ol?usp=sharing</a:t>
            </a:r>
            <a:r>
              <a:rPr lang="en-US">
                <a:latin typeface="Fira Sans"/>
                <a:ea typeface="Fira Sans"/>
                <a:cs typeface="Fira Sans"/>
                <a:sym typeface="Fira Sans"/>
              </a:rPr>
              <a:t> </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a:p>
            <a:pPr indent="0" lvl="0" marL="0" rtl="0" algn="l">
              <a:lnSpc>
                <a:spcPct val="90000"/>
              </a:lnSpc>
              <a:spcBef>
                <a:spcPts val="1000"/>
              </a:spcBef>
              <a:spcAft>
                <a:spcPts val="0"/>
              </a:spcAft>
              <a:buSzPts val="1800"/>
              <a:buNone/>
            </a:pPr>
            <a:r>
              <a:t/>
            </a:r>
            <a:endParaRPr>
              <a:latin typeface="Fira Sans"/>
              <a:ea typeface="Fira Sans"/>
              <a:cs typeface="Fira Sans"/>
              <a:sym typeface="Fira Sans"/>
            </a:endParaRPr>
          </a:p>
        </p:txBody>
      </p:sp>
      <p:sp>
        <p:nvSpPr>
          <p:cNvPr id="324" name="Google Shape;324;g35335aa083f_0_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4"/>
          <p:cNvSpPr txBox="1"/>
          <p:nvPr>
            <p:ph type="title"/>
          </p:nvPr>
        </p:nvSpPr>
        <p:spPr>
          <a:xfrm>
            <a:off x="838200" y="235450"/>
            <a:ext cx="10515600" cy="8316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SzPts val="1800"/>
              <a:buNone/>
            </a:pPr>
            <a:r>
              <a:rPr b="1" lang="en-US">
                <a:solidFill>
                  <a:srgbClr val="C00000"/>
                </a:solidFill>
                <a:latin typeface="Arial"/>
                <a:ea typeface="Arial"/>
                <a:cs typeface="Arial"/>
                <a:sym typeface="Arial"/>
              </a:rPr>
              <a:t>Results</a:t>
            </a:r>
            <a:endParaRPr b="1">
              <a:solidFill>
                <a:srgbClr val="C00000"/>
              </a:solidFill>
              <a:latin typeface="Arial"/>
              <a:ea typeface="Arial"/>
              <a:cs typeface="Arial"/>
              <a:sym typeface="Arial"/>
            </a:endParaRPr>
          </a:p>
        </p:txBody>
      </p:sp>
      <p:sp>
        <p:nvSpPr>
          <p:cNvPr id="330" name="Google Shape;330;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31" name="Google Shape;331;p24"/>
          <p:cNvPicPr preferRelativeResize="0"/>
          <p:nvPr/>
        </p:nvPicPr>
        <p:blipFill>
          <a:blip r:embed="rId3">
            <a:alphaModFix/>
          </a:blip>
          <a:stretch>
            <a:fillRect/>
          </a:stretch>
        </p:blipFill>
        <p:spPr>
          <a:xfrm>
            <a:off x="1362075" y="1276350"/>
            <a:ext cx="9467850" cy="4305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1eec32c6c4d_0_6"/>
          <p:cNvSpPr txBox="1"/>
          <p:nvPr>
            <p:ph type="title"/>
          </p:nvPr>
        </p:nvSpPr>
        <p:spPr>
          <a:xfrm>
            <a:off x="838200" y="365125"/>
            <a:ext cx="10515600" cy="90363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50000"/>
              <a:buNone/>
            </a:pPr>
            <a:r>
              <a:rPr b="1" lang="en-US" sz="4000">
                <a:solidFill>
                  <a:srgbClr val="C00000"/>
                </a:solidFill>
                <a:latin typeface="Arial"/>
                <a:ea typeface="Arial"/>
                <a:cs typeface="Arial"/>
                <a:sym typeface="Arial"/>
              </a:rPr>
              <a:t>References</a:t>
            </a:r>
            <a:r>
              <a:rPr b="1" lang="en-US" sz="6000"/>
              <a:t> </a:t>
            </a:r>
            <a:endParaRPr b="1" sz="6000"/>
          </a:p>
        </p:txBody>
      </p:sp>
      <p:sp>
        <p:nvSpPr>
          <p:cNvPr id="337" name="Google Shape;337;g1eec32c6c4d_0_6"/>
          <p:cNvSpPr txBox="1"/>
          <p:nvPr>
            <p:ph idx="1" type="body"/>
          </p:nvPr>
        </p:nvSpPr>
        <p:spPr>
          <a:xfrm>
            <a:off x="838200" y="1196752"/>
            <a:ext cx="10515600" cy="4980073"/>
          </a:xfrm>
          <a:prstGeom prst="rect">
            <a:avLst/>
          </a:prstGeom>
          <a:noFill/>
          <a:ln>
            <a:noFill/>
          </a:ln>
        </p:spPr>
        <p:txBody>
          <a:bodyPr anchorCtr="0" anchor="t" bIns="45700" lIns="91425" spcFirstLastPara="1" rIns="91425" wrap="square" tIns="45700">
            <a:normAutofit/>
          </a:bodyPr>
          <a:lstStyle/>
          <a:p>
            <a:pPr indent="-387350" lvl="0" marL="457200" rtl="0" algn="l">
              <a:lnSpc>
                <a:spcPct val="115000"/>
              </a:lnSpc>
              <a:spcBef>
                <a:spcPts val="0"/>
              </a:spcBef>
              <a:spcAft>
                <a:spcPts val="0"/>
              </a:spcAft>
              <a:buSzPts val="2500"/>
              <a:buFont typeface="Fira Sans"/>
              <a:buChar char="•"/>
            </a:pPr>
            <a:r>
              <a:rPr b="1" lang="en-US" sz="2500" u="sng">
                <a:solidFill>
                  <a:srgbClr val="1155CC"/>
                </a:solidFill>
                <a:latin typeface="Arial"/>
                <a:ea typeface="Arial"/>
                <a:cs typeface="Arial"/>
                <a:sym typeface="Arial"/>
                <a:hlinkClick r:id="rId3">
                  <a:extLst>
                    <a:ext uri="{A12FA001-AC4F-418D-AE19-62706E023703}">
                      <ahyp:hlinkClr val="tx"/>
                    </a:ext>
                  </a:extLst>
                </a:hlinkClick>
              </a:rPr>
              <a:t>https://www.mdpi.com/2313-433X/8/4/98</a:t>
            </a:r>
            <a:endParaRPr b="1" sz="2500">
              <a:latin typeface="Fira Sans"/>
              <a:ea typeface="Fira Sans"/>
              <a:cs typeface="Fira Sans"/>
              <a:sym typeface="Fira Sans"/>
            </a:endParaRPr>
          </a:p>
          <a:p>
            <a:pPr indent="-387350" lvl="0" marL="457200" rtl="0" algn="l">
              <a:lnSpc>
                <a:spcPct val="115000"/>
              </a:lnSpc>
              <a:spcBef>
                <a:spcPts val="0"/>
              </a:spcBef>
              <a:spcAft>
                <a:spcPts val="0"/>
              </a:spcAft>
              <a:buSzPts val="2500"/>
              <a:buFont typeface="Fira Sans"/>
              <a:buChar char="•"/>
            </a:pPr>
            <a:r>
              <a:rPr b="1" lang="en-US" sz="2500" u="sng">
                <a:solidFill>
                  <a:srgbClr val="1155CC"/>
                </a:solidFill>
                <a:latin typeface="Arial"/>
                <a:ea typeface="Arial"/>
                <a:cs typeface="Arial"/>
                <a:sym typeface="Arial"/>
                <a:hlinkClick r:id="rId4">
                  <a:extLst>
                    <a:ext uri="{A12FA001-AC4F-418D-AE19-62706E023703}">
                      <ahyp:hlinkClr val="tx"/>
                    </a:ext>
                  </a:extLst>
                </a:hlinkClick>
              </a:rPr>
              <a:t>https://www.mdpi.com/1424-8220/18/7/2208</a:t>
            </a:r>
            <a:r>
              <a:rPr b="1" lang="en-US" sz="2500">
                <a:latin typeface="Arial"/>
                <a:ea typeface="Arial"/>
                <a:cs typeface="Arial"/>
                <a:sym typeface="Arial"/>
              </a:rPr>
              <a:t> </a:t>
            </a:r>
            <a:endParaRPr b="1" sz="2500">
              <a:latin typeface="Arial"/>
              <a:ea typeface="Arial"/>
              <a:cs typeface="Arial"/>
              <a:sym typeface="Arial"/>
            </a:endParaRPr>
          </a:p>
          <a:p>
            <a:pPr indent="-387350" lvl="0" marL="457200" rtl="0" algn="l">
              <a:lnSpc>
                <a:spcPct val="115000"/>
              </a:lnSpc>
              <a:spcBef>
                <a:spcPts val="0"/>
              </a:spcBef>
              <a:spcAft>
                <a:spcPts val="0"/>
              </a:spcAft>
              <a:buSzPts val="2500"/>
              <a:buFont typeface="Fira Sans"/>
              <a:buChar char="•"/>
            </a:pPr>
            <a:r>
              <a:rPr b="1" lang="en-US" sz="2500" u="sng">
                <a:solidFill>
                  <a:srgbClr val="1155CC"/>
                </a:solidFill>
                <a:latin typeface="Arial"/>
                <a:ea typeface="Arial"/>
                <a:cs typeface="Arial"/>
                <a:sym typeface="Arial"/>
                <a:hlinkClick r:id="rId5">
                  <a:extLst>
                    <a:ext uri="{A12FA001-AC4F-418D-AE19-62706E023703}">
                      <ahyp:hlinkClr val="tx"/>
                    </a:ext>
                  </a:extLst>
                </a:hlinkClick>
              </a:rPr>
              <a:t>https://ieeexplore.ieee.org/stamp/stamp.jsp?arnumber=9938436</a:t>
            </a:r>
            <a:r>
              <a:rPr b="1" lang="en-US" sz="2500">
                <a:latin typeface="Arial"/>
                <a:ea typeface="Arial"/>
                <a:cs typeface="Arial"/>
                <a:sym typeface="Arial"/>
              </a:rPr>
              <a:t> </a:t>
            </a:r>
            <a:endParaRPr b="1" sz="2500">
              <a:latin typeface="Arial"/>
              <a:ea typeface="Arial"/>
              <a:cs typeface="Arial"/>
              <a:sym typeface="Arial"/>
            </a:endParaRPr>
          </a:p>
          <a:p>
            <a:pPr indent="-387350" lvl="0" marL="457200" rtl="0" algn="l">
              <a:lnSpc>
                <a:spcPct val="115000"/>
              </a:lnSpc>
              <a:spcBef>
                <a:spcPts val="0"/>
              </a:spcBef>
              <a:spcAft>
                <a:spcPts val="0"/>
              </a:spcAft>
              <a:buSzPts val="2500"/>
              <a:buChar char="•"/>
            </a:pPr>
            <a:r>
              <a:rPr b="1" lang="en-US" sz="2500" u="sng">
                <a:solidFill>
                  <a:srgbClr val="1155CC"/>
                </a:solidFill>
                <a:latin typeface="Arial"/>
                <a:ea typeface="Arial"/>
                <a:cs typeface="Arial"/>
                <a:sym typeface="Arial"/>
                <a:hlinkClick r:id="rId6">
                  <a:extLst>
                    <a:ext uri="{A12FA001-AC4F-418D-AE19-62706E023703}">
                      <ahyp:hlinkClr val="tx"/>
                    </a:ext>
                  </a:extLst>
                </a:hlinkClick>
              </a:rPr>
              <a:t>https://citeseerx.ist.psu.edu/document?repid=rep1&amp;type=pdf&amp;doi=97fc603a799842630748089e090b1e9b97e5b489</a:t>
            </a:r>
            <a:r>
              <a:rPr b="1" lang="en-US" sz="2500">
                <a:latin typeface="Arial"/>
                <a:ea typeface="Arial"/>
                <a:cs typeface="Arial"/>
                <a:sym typeface="Arial"/>
              </a:rPr>
              <a:t> </a:t>
            </a:r>
            <a:endParaRPr b="1" sz="2500">
              <a:latin typeface="Arial"/>
              <a:ea typeface="Arial"/>
              <a:cs typeface="Arial"/>
              <a:sym typeface="Arial"/>
            </a:endParaRPr>
          </a:p>
          <a:p>
            <a:pPr indent="-387350" lvl="0" marL="457200" rtl="0" algn="l">
              <a:lnSpc>
                <a:spcPct val="115000"/>
              </a:lnSpc>
              <a:spcBef>
                <a:spcPts val="0"/>
              </a:spcBef>
              <a:spcAft>
                <a:spcPts val="0"/>
              </a:spcAft>
              <a:buSzPts val="2500"/>
              <a:buFont typeface="Arial"/>
              <a:buChar char="•"/>
            </a:pPr>
            <a:r>
              <a:rPr b="1" lang="en-US" sz="2500" u="sng">
                <a:solidFill>
                  <a:schemeClr val="hlink"/>
                </a:solidFill>
                <a:latin typeface="Arial"/>
                <a:ea typeface="Arial"/>
                <a:cs typeface="Arial"/>
                <a:sym typeface="Arial"/>
                <a:hlinkClick r:id="rId7"/>
              </a:rPr>
              <a:t>https://www.cirkitstudio.com/</a:t>
            </a:r>
            <a:r>
              <a:rPr b="1" lang="en-US" sz="2500">
                <a:latin typeface="Arial"/>
                <a:ea typeface="Arial"/>
                <a:cs typeface="Arial"/>
                <a:sym typeface="Arial"/>
              </a:rPr>
              <a:t> </a:t>
            </a:r>
            <a:endParaRPr b="1" sz="2500">
              <a:latin typeface="Arial"/>
              <a:ea typeface="Arial"/>
              <a:cs typeface="Arial"/>
              <a:sym typeface="Arial"/>
            </a:endParaRPr>
          </a:p>
          <a:p>
            <a:pPr indent="-387350" lvl="0" marL="457200" rtl="0" algn="l">
              <a:lnSpc>
                <a:spcPct val="115000"/>
              </a:lnSpc>
              <a:spcBef>
                <a:spcPts val="0"/>
              </a:spcBef>
              <a:spcAft>
                <a:spcPts val="0"/>
              </a:spcAft>
              <a:buSzPts val="2500"/>
              <a:buFont typeface="Arial"/>
              <a:buChar char="•"/>
            </a:pPr>
            <a:r>
              <a:rPr b="1" lang="en-US" sz="2500" u="sng">
                <a:solidFill>
                  <a:schemeClr val="hlink"/>
                </a:solidFill>
                <a:latin typeface="Arial"/>
                <a:ea typeface="Arial"/>
                <a:cs typeface="Arial"/>
                <a:sym typeface="Arial"/>
                <a:hlinkClick r:id="rId8"/>
              </a:rPr>
              <a:t>https://www.tinkercad.com/</a:t>
            </a:r>
            <a:r>
              <a:rPr b="1" lang="en-US" sz="2500">
                <a:latin typeface="Arial"/>
                <a:ea typeface="Arial"/>
                <a:cs typeface="Arial"/>
                <a:sym typeface="Arial"/>
              </a:rPr>
              <a:t> </a:t>
            </a:r>
            <a:endParaRPr b="1" sz="2500">
              <a:latin typeface="Arial"/>
              <a:ea typeface="Arial"/>
              <a:cs typeface="Arial"/>
              <a:sym typeface="Arial"/>
            </a:endParaRPr>
          </a:p>
        </p:txBody>
      </p:sp>
      <p:sp>
        <p:nvSpPr>
          <p:cNvPr id="338" name="Google Shape;338;g1eec32c6c4d_0_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20395f8316a_0_0"/>
          <p:cNvSpPr txBox="1"/>
          <p:nvPr>
            <p:ph type="ctrTitle"/>
          </p:nvPr>
        </p:nvSpPr>
        <p:spPr>
          <a:xfrm>
            <a:off x="1487488" y="764704"/>
            <a:ext cx="9144000" cy="722461"/>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SzPts val="6000"/>
              <a:buNone/>
            </a:pPr>
            <a:r>
              <a:rPr b="1" lang="en-US" sz="3600">
                <a:solidFill>
                  <a:srgbClr val="C00000"/>
                </a:solidFill>
                <a:latin typeface="Arial"/>
                <a:ea typeface="Arial"/>
                <a:cs typeface="Arial"/>
                <a:sym typeface="Arial"/>
              </a:rPr>
              <a:t>Need Statement</a:t>
            </a:r>
            <a:endParaRPr b="1" sz="3600">
              <a:solidFill>
                <a:srgbClr val="C00000"/>
              </a:solidFill>
              <a:latin typeface="Arial"/>
              <a:ea typeface="Arial"/>
              <a:cs typeface="Arial"/>
              <a:sym typeface="Arial"/>
            </a:endParaRPr>
          </a:p>
        </p:txBody>
      </p:sp>
      <p:sp>
        <p:nvSpPr>
          <p:cNvPr id="109" name="Google Shape;109;g20395f8316a_0_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110" name="Google Shape;110;g20395f8316a_0_0"/>
          <p:cNvSpPr txBox="1"/>
          <p:nvPr/>
        </p:nvSpPr>
        <p:spPr>
          <a:xfrm>
            <a:off x="221193" y="1395441"/>
            <a:ext cx="11756100" cy="22935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a:ea typeface="Times"/>
              <a:cs typeface="Times"/>
              <a:sym typeface="Times"/>
            </a:endParaRPr>
          </a:p>
          <a:p>
            <a:pPr indent="0" lvl="0" marL="0" marR="0" rtl="0" algn="l">
              <a:lnSpc>
                <a:spcPct val="100000"/>
              </a:lnSpc>
              <a:spcBef>
                <a:spcPts val="1200"/>
              </a:spcBef>
              <a:spcAft>
                <a:spcPts val="0"/>
              </a:spcAft>
              <a:buClr>
                <a:srgbClr val="000000"/>
              </a:buClr>
              <a:buSzPts val="1700"/>
              <a:buFont typeface="Arial"/>
              <a:buNone/>
            </a:pPr>
            <a:r>
              <a:rPr b="0" i="0" lang="en-US" sz="1700" u="none" cap="none" strike="noStrike">
                <a:solidFill>
                  <a:srgbClr val="000000"/>
                </a:solidFill>
                <a:latin typeface="Arial"/>
                <a:ea typeface="Arial"/>
                <a:cs typeface="Arial"/>
                <a:sym typeface="Arial"/>
              </a:rPr>
              <a:t>In the deaf and hard-of-hearing community, effective communication can be a significant barrier, especially in situations where sign language interpreters are unavailable. Despite advances in technology, current methods for sign language translation are often limited, either relying on human interpreters or offering devices that lack real-time functionality, portability, or affordability. There is a critical need for an efficient, accessible, and real-time solution to bridge this communication gap. Our project aims to develop a sensor-equipped glove that translates sign language into text in real-time, providing individuals with hearing impairments a more seamless and independent way to interact with the world around them.</a:t>
            </a:r>
            <a:endParaRPr b="0" i="0" sz="1400" u="none" cap="none" strike="noStrike">
              <a:solidFill>
                <a:srgbClr val="000000"/>
              </a:solidFill>
              <a:latin typeface="Times"/>
              <a:ea typeface="Times"/>
              <a:cs typeface="Times"/>
              <a:sym typeface="Times"/>
            </a:endParaRPr>
          </a:p>
        </p:txBody>
      </p:sp>
      <p:sp>
        <p:nvSpPr>
          <p:cNvPr id="111" name="Google Shape;111;g20395f8316a_0_0"/>
          <p:cNvSpPr txBox="1"/>
          <p:nvPr/>
        </p:nvSpPr>
        <p:spPr>
          <a:xfrm>
            <a:off x="222677" y="4230965"/>
            <a:ext cx="4704300" cy="1077178"/>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000000"/>
              </a:buClr>
              <a:buSzPts val="1466"/>
              <a:buFont typeface="Arial"/>
              <a:buNone/>
            </a:pPr>
            <a:r>
              <a:rPr b="0" i="1" lang="en-US" sz="1600" u="none" cap="none" strike="noStrike">
                <a:solidFill>
                  <a:srgbClr val="000000"/>
                </a:solidFill>
                <a:latin typeface="Arial"/>
                <a:ea typeface="Arial"/>
                <a:cs typeface="Arial"/>
                <a:sym typeface="Arial"/>
              </a:rPr>
              <a:t>How Our Project Improves Upon These Solutions:</a:t>
            </a:r>
            <a:endParaRPr b="0" i="1" sz="16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Real-Time, Accurate Translation</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Portability &amp; Independence</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rgbClr val="000000"/>
                </a:solidFill>
                <a:latin typeface="Arial"/>
                <a:ea typeface="Arial"/>
                <a:cs typeface="Arial"/>
                <a:sym typeface="Arial"/>
              </a:rPr>
              <a:t>Cost-Effective</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
          <p:cNvSpPr txBox="1"/>
          <p:nvPr>
            <p:ph type="title"/>
          </p:nvPr>
        </p:nvSpPr>
        <p:spPr>
          <a:xfrm>
            <a:off x="4186114" y="493031"/>
            <a:ext cx="4469483" cy="1325401"/>
          </a:xfrm>
          <a:prstGeom prst="rect">
            <a:avLst/>
          </a:prstGeom>
          <a:noFill/>
          <a:ln>
            <a:noFill/>
          </a:ln>
        </p:spPr>
        <p:txBody>
          <a:bodyPr anchorCtr="0" anchor="ctr" bIns="45675" lIns="45675" spcFirstLastPara="1" rIns="45675" wrap="square" tIns="45675">
            <a:normAutofit/>
          </a:bodyPr>
          <a:lstStyle/>
          <a:p>
            <a:pPr indent="0" lvl="0" marL="0" marR="0" rtl="0" algn="ctr">
              <a:lnSpc>
                <a:spcPct val="90000"/>
              </a:lnSpc>
              <a:spcBef>
                <a:spcPts val="0"/>
              </a:spcBef>
              <a:spcAft>
                <a:spcPts val="0"/>
              </a:spcAft>
              <a:buClr>
                <a:srgbClr val="C00000"/>
              </a:buClr>
              <a:buSzPts val="2266"/>
              <a:buFont typeface="Arial"/>
              <a:buNone/>
            </a:pPr>
            <a:r>
              <a:rPr b="1" lang="en-US" sz="3600">
                <a:solidFill>
                  <a:srgbClr val="C00000"/>
                </a:solidFill>
                <a:latin typeface="Arial"/>
                <a:ea typeface="Arial"/>
                <a:cs typeface="Arial"/>
                <a:sym typeface="Arial"/>
              </a:rPr>
              <a:t>Problem Statement</a:t>
            </a:r>
            <a:endParaRPr sz="3600"/>
          </a:p>
        </p:txBody>
      </p:sp>
      <p:sp>
        <p:nvSpPr>
          <p:cNvPr id="117" name="Google Shape;117;p2"/>
          <p:cNvSpPr txBox="1"/>
          <p:nvPr>
            <p:ph idx="12" type="sldNum"/>
          </p:nvPr>
        </p:nvSpPr>
        <p:spPr>
          <a:xfrm>
            <a:off x="11172458" y="6414780"/>
            <a:ext cx="181343" cy="248265"/>
          </a:xfrm>
          <a:prstGeom prst="rect">
            <a:avLst/>
          </a:prstGeom>
          <a:noFill/>
          <a:ln>
            <a:noFill/>
          </a:ln>
        </p:spPr>
        <p:txBody>
          <a:bodyPr anchorCtr="0" anchor="ctr" bIns="45675" lIns="45675" spcFirstLastPara="1" rIns="45675" wrap="square" tIns="45675">
            <a:spAutoFit/>
          </a:bodyPr>
          <a:lstStyle/>
          <a:p>
            <a:pPr indent="0" lvl="0" marL="0" marR="0" rtl="0" algn="r">
              <a:lnSpc>
                <a:spcPct val="100000"/>
              </a:lnSpc>
              <a:spcBef>
                <a:spcPts val="0"/>
              </a:spcBef>
              <a:spcAft>
                <a:spcPts val="0"/>
              </a:spcAft>
              <a:buClr>
                <a:srgbClr val="FFFFFF"/>
              </a:buClr>
              <a:buSzPts val="1200"/>
              <a:buFont typeface="Calibri"/>
              <a:buNone/>
            </a:pPr>
            <a:fld id="{00000000-1234-1234-1234-123412341234}" type="slidenum">
              <a:rPr lang="en-US">
                <a:solidFill>
                  <a:srgbClr val="FFFFFF"/>
                </a:solidFill>
              </a:rPr>
              <a:t>‹#›</a:t>
            </a:fld>
            <a:endParaRPr/>
          </a:p>
        </p:txBody>
      </p:sp>
      <p:sp>
        <p:nvSpPr>
          <p:cNvPr id="118" name="Google Shape;118;p2"/>
          <p:cNvSpPr txBox="1"/>
          <p:nvPr/>
        </p:nvSpPr>
        <p:spPr>
          <a:xfrm>
            <a:off x="542960" y="1816315"/>
            <a:ext cx="2075400" cy="379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2800" u="sng" cap="none" strike="noStrike">
                <a:solidFill>
                  <a:srgbClr val="000000"/>
                </a:solidFill>
                <a:latin typeface="Calibri"/>
                <a:ea typeface="Calibri"/>
                <a:cs typeface="Calibri"/>
                <a:sym typeface="Calibri"/>
              </a:rPr>
              <a:t>Objectives</a:t>
            </a:r>
            <a:r>
              <a:rPr b="0" i="0" lang="en-US" sz="2800" u="none" cap="none" strike="noStrike">
                <a:solidFill>
                  <a:srgbClr val="000000"/>
                </a:solidFill>
                <a:latin typeface="Calibri"/>
                <a:ea typeface="Calibri"/>
                <a:cs typeface="Calibri"/>
                <a:sym typeface="Calibri"/>
              </a:rPr>
              <a:t>: </a:t>
            </a:r>
            <a:endParaRPr b="0" i="0" sz="2800" u="none" cap="none" strike="noStrike">
              <a:solidFill>
                <a:srgbClr val="000000"/>
              </a:solidFill>
              <a:latin typeface="Calibri"/>
              <a:ea typeface="Calibri"/>
              <a:cs typeface="Calibri"/>
              <a:sym typeface="Calibri"/>
            </a:endParaRPr>
          </a:p>
        </p:txBody>
      </p:sp>
      <p:sp>
        <p:nvSpPr>
          <p:cNvPr id="119" name="Google Shape;119;p2"/>
          <p:cNvSpPr txBox="1"/>
          <p:nvPr/>
        </p:nvSpPr>
        <p:spPr>
          <a:xfrm>
            <a:off x="968692" y="2531426"/>
            <a:ext cx="8946300" cy="36372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1200"/>
              </a:spcBef>
              <a:spcAft>
                <a:spcPts val="0"/>
              </a:spcAft>
              <a:buClr>
                <a:schemeClr val="dk1"/>
              </a:buClr>
              <a:buSzPts val="1800"/>
              <a:buFont typeface="Arial"/>
              <a:buAutoNum type="arabicPeriod"/>
            </a:pPr>
            <a:r>
              <a:rPr b="1" i="0" lang="en-US" sz="1800" u="none" cap="none" strike="noStrike">
                <a:solidFill>
                  <a:schemeClr val="dk1"/>
                </a:solidFill>
                <a:latin typeface="Arial"/>
                <a:ea typeface="Arial"/>
                <a:cs typeface="Arial"/>
                <a:sym typeface="Arial"/>
              </a:rPr>
              <a:t>Design a sensor glove</a:t>
            </a:r>
            <a:r>
              <a:rPr b="0" i="0" lang="en-US" sz="1800" u="none" cap="none" strike="noStrike">
                <a:solidFill>
                  <a:schemeClr val="dk1"/>
                </a:solidFill>
                <a:latin typeface="Arial"/>
                <a:ea typeface="Arial"/>
                <a:cs typeface="Arial"/>
                <a:sym typeface="Arial"/>
              </a:rPr>
              <a:t> with flex sensors and an accelerometer to capture hand gestures.</a:t>
            </a:r>
            <a:endParaRPr b="0" i="0" sz="1800" u="none" cap="none" strike="noStrike">
              <a:solidFill>
                <a:schemeClr val="dk1"/>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Arial"/>
              <a:buAutoNum type="arabicPeriod"/>
            </a:pPr>
            <a:r>
              <a:rPr b="1" i="0" lang="en-US" sz="1800" u="none" cap="none" strike="noStrike">
                <a:solidFill>
                  <a:schemeClr val="dk1"/>
                </a:solidFill>
                <a:latin typeface="Arial"/>
                <a:ea typeface="Arial"/>
                <a:cs typeface="Arial"/>
                <a:sym typeface="Arial"/>
              </a:rPr>
              <a:t>Process sensor data</a:t>
            </a:r>
            <a:r>
              <a:rPr b="0" i="0" lang="en-US" sz="1800" u="none" cap="none" strike="noStrike">
                <a:solidFill>
                  <a:schemeClr val="dk1"/>
                </a:solidFill>
                <a:latin typeface="Arial"/>
                <a:ea typeface="Arial"/>
                <a:cs typeface="Arial"/>
                <a:sym typeface="Arial"/>
              </a:rPr>
              <a:t> using Arduino Nano to recognize sign language gestures.</a:t>
            </a:r>
            <a:endParaRPr b="0" i="0" sz="1800" u="none" cap="none" strike="noStrike">
              <a:solidFill>
                <a:schemeClr val="dk1"/>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Arial"/>
              <a:buAutoNum type="arabicPeriod"/>
            </a:pPr>
            <a:r>
              <a:rPr b="1" i="0" lang="en-US" sz="1800" u="none" cap="none" strike="noStrike">
                <a:solidFill>
                  <a:schemeClr val="dk1"/>
                </a:solidFill>
                <a:latin typeface="Arial"/>
                <a:ea typeface="Arial"/>
                <a:cs typeface="Arial"/>
                <a:sym typeface="Arial"/>
              </a:rPr>
              <a:t>Optimize gesture recognition</a:t>
            </a:r>
            <a:r>
              <a:rPr b="0" i="0" lang="en-US" sz="1800" u="none" cap="none" strike="noStrike">
                <a:solidFill>
                  <a:schemeClr val="dk1"/>
                </a:solidFill>
                <a:latin typeface="Arial"/>
                <a:ea typeface="Arial"/>
                <a:cs typeface="Arial"/>
                <a:sym typeface="Arial"/>
              </a:rPr>
              <a:t> for accurate, real-time feedback.</a:t>
            </a:r>
            <a:endParaRPr b="0" i="0" sz="1800" u="none" cap="none" strike="noStrike">
              <a:solidFill>
                <a:schemeClr val="dk1"/>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Arial"/>
              <a:buAutoNum type="arabicPeriod"/>
            </a:pPr>
            <a:r>
              <a:rPr b="1" i="0" lang="en-US" sz="1800" u="none" cap="none" strike="noStrike">
                <a:solidFill>
                  <a:schemeClr val="dk1"/>
                </a:solidFill>
                <a:latin typeface="Arial"/>
                <a:ea typeface="Arial"/>
                <a:cs typeface="Arial"/>
                <a:sym typeface="Arial"/>
              </a:rPr>
              <a:t>Create an intuitive, user-friendly interface</a:t>
            </a:r>
            <a:r>
              <a:rPr b="0" i="0" lang="en-US" sz="1800" u="none" cap="none" strike="noStrike">
                <a:solidFill>
                  <a:schemeClr val="dk1"/>
                </a:solidFill>
                <a:latin typeface="Arial"/>
                <a:ea typeface="Arial"/>
                <a:cs typeface="Arial"/>
                <a:sym typeface="Arial"/>
              </a:rPr>
              <a:t> for both deaf and non-deaf users.</a:t>
            </a:r>
            <a:endParaRPr b="0" i="0" sz="1800" u="none" cap="none" strike="noStrike">
              <a:solidFill>
                <a:schemeClr val="dk1"/>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Arial"/>
              <a:buAutoNum type="arabicPeriod"/>
            </a:pPr>
            <a:r>
              <a:rPr b="1" i="0" lang="en-US" sz="1800" u="none" cap="none" strike="noStrike">
                <a:solidFill>
                  <a:schemeClr val="dk1"/>
                </a:solidFill>
                <a:latin typeface="Arial"/>
                <a:ea typeface="Arial"/>
                <a:cs typeface="Arial"/>
                <a:sym typeface="Arial"/>
              </a:rPr>
              <a:t>Ensure power efficiency</a:t>
            </a:r>
            <a:r>
              <a:rPr b="0" i="0" lang="en-US" sz="1800" u="none" cap="none" strike="noStrike">
                <a:solidFill>
                  <a:schemeClr val="dk1"/>
                </a:solidFill>
                <a:latin typeface="Arial"/>
                <a:ea typeface="Arial"/>
                <a:cs typeface="Arial"/>
                <a:sym typeface="Arial"/>
              </a:rPr>
              <a:t> for long-term use of the system.</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3500"/>
              <a:buFont typeface="Arial"/>
              <a:buNone/>
            </a:pPr>
            <a:r>
              <a:t/>
            </a:r>
            <a:endParaRPr b="0" i="0" sz="35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5"/>
          <p:cNvSpPr txBox="1"/>
          <p:nvPr>
            <p:ph idx="12" type="sldNum"/>
          </p:nvPr>
        </p:nvSpPr>
        <p:spPr>
          <a:xfrm>
            <a:off x="11172458" y="6414780"/>
            <a:ext cx="181343" cy="248265"/>
          </a:xfrm>
          <a:prstGeom prst="rect">
            <a:avLst/>
          </a:prstGeom>
          <a:noFill/>
          <a:ln>
            <a:noFill/>
          </a:ln>
        </p:spPr>
        <p:txBody>
          <a:bodyPr anchorCtr="0" anchor="ctr" bIns="45675" lIns="45675" spcFirstLastPara="1" rIns="45675" wrap="square" tIns="45675">
            <a:spAutoFit/>
          </a:bodyPr>
          <a:lstStyle/>
          <a:p>
            <a:pPr indent="0" lvl="0" marL="0" rtl="0" algn="r">
              <a:lnSpc>
                <a:spcPct val="100000"/>
              </a:lnSpc>
              <a:spcBef>
                <a:spcPts val="0"/>
              </a:spcBef>
              <a:spcAft>
                <a:spcPts val="0"/>
              </a:spcAft>
              <a:buClr>
                <a:srgbClr val="888888"/>
              </a:buClr>
              <a:buSzPts val="1200"/>
              <a:buFont typeface="Calibri"/>
              <a:buNone/>
            </a:pPr>
            <a:fld id="{00000000-1234-1234-1234-123412341234}" type="slidenum">
              <a:rPr lang="en-US" sz="1200">
                <a:solidFill>
                  <a:srgbClr val="888888"/>
                </a:solidFill>
                <a:latin typeface="Calibri"/>
                <a:ea typeface="Calibri"/>
                <a:cs typeface="Calibri"/>
                <a:sym typeface="Calibri"/>
              </a:rPr>
              <a:t>‹#›</a:t>
            </a:fld>
            <a:endParaRPr/>
          </a:p>
        </p:txBody>
      </p:sp>
      <p:sp>
        <p:nvSpPr>
          <p:cNvPr id="125" name="Google Shape;125;p25"/>
          <p:cNvSpPr txBox="1"/>
          <p:nvPr/>
        </p:nvSpPr>
        <p:spPr>
          <a:xfrm>
            <a:off x="685502" y="1246046"/>
            <a:ext cx="10340100" cy="38916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None/>
            </a:pPr>
            <a:r>
              <a:rPr b="1" i="0" lang="en-US" sz="2400" u="sng" cap="none" strike="noStrike">
                <a:solidFill>
                  <a:srgbClr val="000000"/>
                </a:solidFill>
                <a:latin typeface="Arial"/>
                <a:ea typeface="Arial"/>
                <a:cs typeface="Arial"/>
                <a:sym typeface="Arial"/>
              </a:rPr>
              <a:t>Constraints:</a:t>
            </a:r>
            <a:endParaRPr b="0" i="0" sz="2400" u="sng" cap="none" strike="noStrike">
              <a:solidFill>
                <a:srgbClr val="000000"/>
              </a:solidFill>
              <a:latin typeface="Arial"/>
              <a:ea typeface="Arial"/>
              <a:cs typeface="Arial"/>
              <a:sym typeface="Arial"/>
            </a:endParaRPr>
          </a:p>
          <a:p>
            <a:pPr indent="0" lvl="1" marL="457200" marR="0" rtl="0" algn="l">
              <a:lnSpc>
                <a:spcPct val="100000"/>
              </a:lnSpc>
              <a:spcBef>
                <a:spcPts val="1600"/>
              </a:spcBef>
              <a:spcAft>
                <a:spcPts val="0"/>
              </a:spcAft>
              <a:buClr>
                <a:srgbClr val="000000"/>
              </a:buClr>
              <a:buSzPts val="1766"/>
              <a:buFont typeface="Arial"/>
              <a:buNone/>
            </a:pPr>
            <a:r>
              <a:rPr b="1" i="0" lang="en-US" sz="1750" u="none" cap="none" strike="noStrike">
                <a:solidFill>
                  <a:srgbClr val="000000"/>
                </a:solidFill>
                <a:latin typeface="Arial"/>
                <a:ea typeface="Arial"/>
                <a:cs typeface="Arial"/>
                <a:sym typeface="Arial"/>
              </a:rPr>
              <a:t>Sensor Accuracy</a:t>
            </a:r>
            <a:r>
              <a:rPr b="0" i="0" lang="en-US" sz="1750" u="none" cap="none" strike="noStrike">
                <a:solidFill>
                  <a:srgbClr val="000000"/>
                </a:solidFill>
                <a:latin typeface="Arial"/>
                <a:ea typeface="Arial"/>
                <a:cs typeface="Arial"/>
                <a:sym typeface="Arial"/>
              </a:rPr>
              <a:t>: Flex sensors may not perfectly capture small hand movements.</a:t>
            </a:r>
            <a:endParaRPr b="0" i="0" sz="1750" u="none" cap="none" strike="noStrike">
              <a:solidFill>
                <a:srgbClr val="000000"/>
              </a:solidFill>
              <a:latin typeface="Times"/>
              <a:ea typeface="Times"/>
              <a:cs typeface="Times"/>
              <a:sym typeface="Times"/>
            </a:endParaRPr>
          </a:p>
          <a:p>
            <a:pPr indent="0" lvl="1" marL="457200" marR="0" rtl="0" algn="l">
              <a:lnSpc>
                <a:spcPct val="100000"/>
              </a:lnSpc>
              <a:spcBef>
                <a:spcPts val="1600"/>
              </a:spcBef>
              <a:spcAft>
                <a:spcPts val="0"/>
              </a:spcAft>
              <a:buClr>
                <a:srgbClr val="000000"/>
              </a:buClr>
              <a:buSzPts val="1766"/>
              <a:buFont typeface="Arial"/>
              <a:buNone/>
            </a:pPr>
            <a:r>
              <a:rPr b="1" i="0" lang="en-US" sz="1750" u="none" cap="none" strike="noStrike">
                <a:solidFill>
                  <a:srgbClr val="000000"/>
                </a:solidFill>
                <a:latin typeface="Arial"/>
                <a:ea typeface="Arial"/>
                <a:cs typeface="Arial"/>
                <a:sym typeface="Arial"/>
              </a:rPr>
              <a:t>Limited Gesture Recognition</a:t>
            </a:r>
            <a:r>
              <a:rPr b="0" i="0" lang="en-US" sz="1750" u="none" cap="none" strike="noStrike">
                <a:solidFill>
                  <a:srgbClr val="000000"/>
                </a:solidFill>
                <a:latin typeface="Arial"/>
                <a:ea typeface="Arial"/>
                <a:cs typeface="Arial"/>
                <a:sym typeface="Arial"/>
              </a:rPr>
              <a:t>: Only a predefined set of gestures may be recognized.</a:t>
            </a:r>
            <a:endParaRPr b="0" i="0" sz="1750" u="none" cap="none" strike="noStrike">
              <a:solidFill>
                <a:srgbClr val="000000"/>
              </a:solidFill>
              <a:latin typeface="Times"/>
              <a:ea typeface="Times"/>
              <a:cs typeface="Times"/>
              <a:sym typeface="Times"/>
            </a:endParaRPr>
          </a:p>
          <a:p>
            <a:pPr indent="0" lvl="1" marL="457200" marR="0" rtl="0" algn="l">
              <a:lnSpc>
                <a:spcPct val="100000"/>
              </a:lnSpc>
              <a:spcBef>
                <a:spcPts val="1600"/>
              </a:spcBef>
              <a:spcAft>
                <a:spcPts val="0"/>
              </a:spcAft>
              <a:buClr>
                <a:srgbClr val="000000"/>
              </a:buClr>
              <a:buSzPts val="1766"/>
              <a:buFont typeface="Arial"/>
              <a:buNone/>
            </a:pPr>
            <a:r>
              <a:rPr b="1" i="0" lang="en-US" sz="1750" u="none" cap="none" strike="noStrike">
                <a:solidFill>
                  <a:srgbClr val="000000"/>
                </a:solidFill>
                <a:latin typeface="Arial"/>
                <a:ea typeface="Arial"/>
                <a:cs typeface="Arial"/>
                <a:sym typeface="Arial"/>
              </a:rPr>
              <a:t>Real-Time Performance</a:t>
            </a:r>
            <a:r>
              <a:rPr b="0" i="0" lang="en-US" sz="1750" u="none" cap="none" strike="noStrike">
                <a:solidFill>
                  <a:srgbClr val="000000"/>
                </a:solidFill>
                <a:latin typeface="Arial"/>
                <a:ea typeface="Arial"/>
                <a:cs typeface="Arial"/>
                <a:sym typeface="Arial"/>
              </a:rPr>
              <a:t>: Ensuring low-latency processing and feedback could be challenging.</a:t>
            </a:r>
            <a:endParaRPr b="0" i="0" sz="1750" u="none" cap="none" strike="noStrike">
              <a:solidFill>
                <a:srgbClr val="000000"/>
              </a:solidFill>
              <a:latin typeface="Times"/>
              <a:ea typeface="Times"/>
              <a:cs typeface="Times"/>
              <a:sym typeface="Times"/>
            </a:endParaRPr>
          </a:p>
          <a:p>
            <a:pPr indent="0" lvl="1" marL="457200" marR="0" rtl="0" algn="l">
              <a:lnSpc>
                <a:spcPct val="100000"/>
              </a:lnSpc>
              <a:spcBef>
                <a:spcPts val="1600"/>
              </a:spcBef>
              <a:spcAft>
                <a:spcPts val="0"/>
              </a:spcAft>
              <a:buClr>
                <a:srgbClr val="000000"/>
              </a:buClr>
              <a:buSzPts val="1766"/>
              <a:buFont typeface="Arial"/>
              <a:buNone/>
            </a:pPr>
            <a:r>
              <a:rPr b="1" i="0" lang="en-US" sz="1750" u="none" cap="none" strike="noStrike">
                <a:solidFill>
                  <a:srgbClr val="000000"/>
                </a:solidFill>
                <a:latin typeface="Arial"/>
                <a:ea typeface="Arial"/>
                <a:cs typeface="Arial"/>
                <a:sym typeface="Arial"/>
              </a:rPr>
              <a:t>Power Consumption</a:t>
            </a:r>
            <a:r>
              <a:rPr b="0" i="0" lang="en-US" sz="1750" u="none" cap="none" strike="noStrike">
                <a:solidFill>
                  <a:srgbClr val="000000"/>
                </a:solidFill>
                <a:latin typeface="Arial"/>
                <a:ea typeface="Arial"/>
                <a:cs typeface="Arial"/>
                <a:sym typeface="Arial"/>
              </a:rPr>
              <a:t>: Battery life could be limited with continuous use of sensors</a:t>
            </a:r>
            <a:r>
              <a:rPr lang="en-US" sz="1750"/>
              <a:t>.</a:t>
            </a:r>
            <a:endParaRPr b="0" i="0" sz="1750" u="none" cap="none" strike="noStrike">
              <a:solidFill>
                <a:srgbClr val="000000"/>
              </a:solidFill>
              <a:latin typeface="Times"/>
              <a:ea typeface="Times"/>
              <a:cs typeface="Times"/>
              <a:sym typeface="Times"/>
            </a:endParaRPr>
          </a:p>
          <a:p>
            <a:pPr indent="0" lvl="1" marL="457200" marR="0" rtl="0" algn="l">
              <a:lnSpc>
                <a:spcPct val="100000"/>
              </a:lnSpc>
              <a:spcBef>
                <a:spcPts val="1600"/>
              </a:spcBef>
              <a:spcAft>
                <a:spcPts val="0"/>
              </a:spcAft>
              <a:buClr>
                <a:srgbClr val="000000"/>
              </a:buClr>
              <a:buSzPts val="1766"/>
              <a:buFont typeface="Arial"/>
              <a:buNone/>
            </a:pPr>
            <a:r>
              <a:t/>
            </a:r>
            <a:endParaRPr b="0" i="0" sz="1750" u="none" cap="none" strike="noStrike">
              <a:solidFill>
                <a:srgbClr val="000000"/>
              </a:solidFill>
              <a:latin typeface="Times"/>
              <a:ea typeface="Times"/>
              <a:cs typeface="Times"/>
              <a:sym typeface="Times"/>
            </a:endParaRPr>
          </a:p>
          <a:p>
            <a:pPr indent="0" lvl="1" marL="457200" marR="0" rtl="0" algn="l">
              <a:lnSpc>
                <a:spcPct val="100000"/>
              </a:lnSpc>
              <a:spcBef>
                <a:spcPts val="1600"/>
              </a:spcBef>
              <a:spcAft>
                <a:spcPts val="0"/>
              </a:spcAft>
              <a:buClr>
                <a:srgbClr val="000000"/>
              </a:buClr>
              <a:buSzPts val="1766"/>
              <a:buFont typeface="Arial"/>
              <a:buNone/>
            </a:pPr>
            <a:r>
              <a:t/>
            </a:r>
            <a:endParaRPr b="0" i="0" sz="1400" u="none" cap="none" strike="noStrike">
              <a:solidFill>
                <a:srgbClr val="000000"/>
              </a:solidFill>
              <a:latin typeface="Times"/>
              <a:ea typeface="Times"/>
              <a:cs typeface="Times"/>
              <a:sym typeface="Times"/>
            </a:endParaRPr>
          </a:p>
          <a:p>
            <a:pPr indent="0" lvl="0" marL="0" marR="0" rtl="0" algn="l">
              <a:lnSpc>
                <a:spcPct val="100000"/>
              </a:lnSpc>
              <a:spcBef>
                <a:spcPts val="1600"/>
              </a:spcBef>
              <a:spcAft>
                <a:spcPts val="0"/>
              </a:spcAft>
              <a:buClr>
                <a:srgbClr val="000000"/>
              </a:buClr>
              <a:buSzPts val="1766"/>
              <a:buFont typeface="Arial"/>
              <a:buNone/>
            </a:pPr>
            <a:r>
              <a:t/>
            </a:r>
            <a:endParaRPr b="0" i="0" sz="1400" u="none" cap="none" strike="noStrike">
              <a:solidFill>
                <a:srgbClr val="000000"/>
              </a:solidFill>
              <a:latin typeface="Times"/>
              <a:ea typeface="Times"/>
              <a:cs typeface="Times"/>
              <a:sym typeface="Times"/>
            </a:endParaRPr>
          </a:p>
          <a:p>
            <a:pPr indent="0" lvl="0" marL="0" marR="0" rtl="0" algn="l">
              <a:lnSpc>
                <a:spcPct val="100000"/>
              </a:lnSpc>
              <a:spcBef>
                <a:spcPts val="0"/>
              </a:spcBef>
              <a:spcAft>
                <a:spcPts val="0"/>
              </a:spcAft>
              <a:buClr>
                <a:srgbClr val="000000"/>
              </a:buClr>
              <a:buSzPts val="1400"/>
              <a:buFont typeface="Times"/>
              <a:buNone/>
            </a:pPr>
            <a:r>
              <a:t/>
            </a:r>
            <a:endParaRPr b="0" i="0" sz="1400" u="none" cap="none" strike="noStrike">
              <a:solidFill>
                <a:srgbClr val="000000"/>
              </a:solidFill>
              <a:latin typeface="Times"/>
              <a:ea typeface="Times"/>
              <a:cs typeface="Times"/>
              <a:sym typeface="Time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6"/>
          <p:cNvSpPr txBox="1"/>
          <p:nvPr>
            <p:ph idx="12" type="sldNum"/>
          </p:nvPr>
        </p:nvSpPr>
        <p:spPr>
          <a:xfrm>
            <a:off x="11172458" y="6414780"/>
            <a:ext cx="181343" cy="248265"/>
          </a:xfrm>
          <a:prstGeom prst="rect">
            <a:avLst/>
          </a:prstGeom>
          <a:noFill/>
          <a:ln>
            <a:noFill/>
          </a:ln>
        </p:spPr>
        <p:txBody>
          <a:bodyPr anchorCtr="0" anchor="ctr" bIns="45675" lIns="45675" spcFirstLastPara="1" rIns="45675" wrap="square" tIns="45675">
            <a:spAutoFit/>
          </a:bodyPr>
          <a:lstStyle/>
          <a:p>
            <a:pPr indent="0" lvl="0" marL="0" rtl="0" algn="r">
              <a:lnSpc>
                <a:spcPct val="100000"/>
              </a:lnSpc>
              <a:spcBef>
                <a:spcPts val="0"/>
              </a:spcBef>
              <a:spcAft>
                <a:spcPts val="0"/>
              </a:spcAft>
              <a:buClr>
                <a:srgbClr val="888888"/>
              </a:buClr>
              <a:buSzPts val="1200"/>
              <a:buFont typeface="Calibri"/>
              <a:buNone/>
            </a:pPr>
            <a:fld id="{00000000-1234-1234-1234-123412341234}" type="slidenum">
              <a:rPr lang="en-US" sz="1200">
                <a:solidFill>
                  <a:srgbClr val="888888"/>
                </a:solidFill>
                <a:latin typeface="Calibri"/>
                <a:ea typeface="Calibri"/>
                <a:cs typeface="Calibri"/>
                <a:sym typeface="Calibri"/>
              </a:rPr>
              <a:t>‹#›</a:t>
            </a:fld>
            <a:endParaRPr/>
          </a:p>
        </p:txBody>
      </p:sp>
      <p:sp>
        <p:nvSpPr>
          <p:cNvPr id="131" name="Google Shape;131;p26"/>
          <p:cNvSpPr txBox="1"/>
          <p:nvPr/>
        </p:nvSpPr>
        <p:spPr>
          <a:xfrm>
            <a:off x="-180671" y="2185134"/>
            <a:ext cx="12232500" cy="2554500"/>
          </a:xfrm>
          <a:prstGeom prst="rect">
            <a:avLst/>
          </a:prstGeom>
          <a:noFill/>
          <a:ln>
            <a:noFill/>
          </a:ln>
        </p:spPr>
        <p:txBody>
          <a:bodyPr anchorCtr="0" anchor="t" bIns="45700" lIns="45700" spcFirstLastPara="1" rIns="45700" wrap="square" tIns="45700">
            <a:spAutoFit/>
          </a:bodyPr>
          <a:lstStyle/>
          <a:p>
            <a:pPr indent="-609600" lvl="0" marL="609600" marR="0" rtl="0" algn="ctr">
              <a:lnSpc>
                <a:spcPct val="100000"/>
              </a:lnSpc>
              <a:spcBef>
                <a:spcPts val="0"/>
              </a:spcBef>
              <a:spcAft>
                <a:spcPts val="0"/>
              </a:spcAft>
              <a:buClr>
                <a:srgbClr val="000000"/>
              </a:buClr>
              <a:buSzPts val="2666"/>
              <a:buFont typeface="Arial"/>
              <a:buNone/>
            </a:pPr>
            <a:r>
              <a:rPr b="1" i="0" lang="en-US" sz="2666" u="none" cap="none" strike="noStrike">
                <a:solidFill>
                  <a:srgbClr val="000000"/>
                </a:solidFill>
                <a:latin typeface="Arial"/>
                <a:ea typeface="Arial"/>
                <a:cs typeface="Arial"/>
                <a:sym typeface="Arial"/>
              </a:rPr>
              <a:t>This project aims to develop a wearable sensor glove that translates sign</a:t>
            </a:r>
            <a:endParaRPr b="0" i="0" sz="1400" u="none" cap="none" strike="noStrike">
              <a:solidFill>
                <a:srgbClr val="000000"/>
              </a:solidFill>
              <a:latin typeface="Arial"/>
              <a:ea typeface="Arial"/>
              <a:cs typeface="Arial"/>
              <a:sym typeface="Arial"/>
            </a:endParaRPr>
          </a:p>
          <a:p>
            <a:pPr indent="-609600" lvl="0" marL="609600" marR="0" rtl="0" algn="ctr">
              <a:lnSpc>
                <a:spcPct val="100000"/>
              </a:lnSpc>
              <a:spcBef>
                <a:spcPts val="0"/>
              </a:spcBef>
              <a:spcAft>
                <a:spcPts val="0"/>
              </a:spcAft>
              <a:buClr>
                <a:srgbClr val="000000"/>
              </a:buClr>
              <a:buSzPts val="2666"/>
              <a:buFont typeface="Arial"/>
              <a:buNone/>
            </a:pPr>
            <a:r>
              <a:rPr b="1" i="0" lang="en-US" sz="2666" u="none" cap="none" strike="noStrike">
                <a:solidFill>
                  <a:srgbClr val="000000"/>
                </a:solidFill>
                <a:latin typeface="Arial"/>
                <a:ea typeface="Arial"/>
                <a:cs typeface="Arial"/>
                <a:sym typeface="Arial"/>
              </a:rPr>
              <a:t>language gestures into text in real-time. Using flex sensors and an accelerometer, the glove captures hand movements, processes the data via Arduino, con</a:t>
            </a:r>
            <a:r>
              <a:rPr b="1" lang="en-US" sz="2666"/>
              <a:t>verts the gestures into text and prints the output in the serial monitor. </a:t>
            </a:r>
            <a:r>
              <a:rPr b="1" i="0" lang="en-US" sz="2666" u="none" cap="none" strike="noStrike">
                <a:solidFill>
                  <a:srgbClr val="000000"/>
                </a:solidFill>
                <a:latin typeface="Arial"/>
                <a:ea typeface="Arial"/>
                <a:cs typeface="Arial"/>
                <a:sym typeface="Arial"/>
              </a:rPr>
              <a:t>The goal is to bridge the communication gap between hearing-impaired individuals and others.</a:t>
            </a:r>
            <a:endParaRPr b="0" i="0" sz="1400" u="none" cap="none" strike="noStrike">
              <a:solidFill>
                <a:srgbClr val="000000"/>
              </a:solidFill>
              <a:latin typeface="Times"/>
              <a:ea typeface="Times"/>
              <a:cs typeface="Times"/>
              <a:sym typeface="Times"/>
            </a:endParaRPr>
          </a:p>
        </p:txBody>
      </p:sp>
      <p:sp>
        <p:nvSpPr>
          <p:cNvPr id="132" name="Google Shape;132;p26"/>
          <p:cNvSpPr txBox="1"/>
          <p:nvPr>
            <p:ph idx="4294967295" type="title"/>
          </p:nvPr>
        </p:nvSpPr>
        <p:spPr>
          <a:xfrm>
            <a:off x="2095499" y="870775"/>
            <a:ext cx="7680302" cy="1325401"/>
          </a:xfrm>
          <a:prstGeom prst="rect">
            <a:avLst/>
          </a:prstGeom>
          <a:noFill/>
          <a:ln>
            <a:noFill/>
          </a:ln>
        </p:spPr>
        <p:txBody>
          <a:bodyPr anchorCtr="0" anchor="ctr" bIns="45675" lIns="45675" spcFirstLastPara="1" rIns="45675" wrap="square" tIns="45675">
            <a:normAutofit/>
          </a:bodyPr>
          <a:lstStyle/>
          <a:p>
            <a:pPr indent="0" lvl="0" marL="0" marR="0" rtl="0" algn="ctr">
              <a:lnSpc>
                <a:spcPct val="90000"/>
              </a:lnSpc>
              <a:spcBef>
                <a:spcPts val="0"/>
              </a:spcBef>
              <a:spcAft>
                <a:spcPts val="0"/>
              </a:spcAft>
              <a:buClr>
                <a:srgbClr val="C00000"/>
              </a:buClr>
              <a:buSzPts val="2266"/>
              <a:buFont typeface="Arial"/>
              <a:buNone/>
            </a:pPr>
            <a:r>
              <a:rPr b="1" lang="en-US" sz="2866">
                <a:solidFill>
                  <a:srgbClr val="C00000"/>
                </a:solidFill>
                <a:latin typeface="Arial"/>
                <a:ea typeface="Arial"/>
                <a:cs typeface="Arial"/>
                <a:sym typeface="Arial"/>
              </a:rPr>
              <a:t>Final Problem Statement</a:t>
            </a:r>
            <a:endParaRPr sz="5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7"/>
          <p:cNvSpPr txBox="1"/>
          <p:nvPr>
            <p:ph type="title"/>
          </p:nvPr>
        </p:nvSpPr>
        <p:spPr>
          <a:xfrm>
            <a:off x="838200" y="365125"/>
            <a:ext cx="10515600" cy="1325700"/>
          </a:xfrm>
          <a:prstGeom prst="rect">
            <a:avLst/>
          </a:prstGeom>
          <a:noFill/>
          <a:ln>
            <a:noFill/>
          </a:ln>
        </p:spPr>
        <p:txBody>
          <a:bodyPr anchorCtr="0" anchor="ctr" bIns="45675" lIns="45675" spcFirstLastPara="1" rIns="45675" wrap="square" tIns="45675">
            <a:normAutofit/>
          </a:bodyPr>
          <a:lstStyle/>
          <a:p>
            <a:pPr indent="0" lvl="0" marL="0" marR="0" rtl="0" algn="ctr">
              <a:lnSpc>
                <a:spcPct val="90000"/>
              </a:lnSpc>
              <a:spcBef>
                <a:spcPts val="0"/>
              </a:spcBef>
              <a:spcAft>
                <a:spcPts val="0"/>
              </a:spcAft>
              <a:buClr>
                <a:srgbClr val="C00000"/>
              </a:buClr>
              <a:buSzPts val="3600"/>
              <a:buFont typeface="Arial"/>
              <a:buNone/>
            </a:pPr>
            <a:r>
              <a:rPr b="1" lang="en-US" sz="3600">
                <a:solidFill>
                  <a:srgbClr val="C00000"/>
                </a:solidFill>
                <a:latin typeface="Arial"/>
                <a:ea typeface="Arial"/>
                <a:cs typeface="Arial"/>
                <a:sym typeface="Arial"/>
              </a:rPr>
              <a:t>Scope of Project</a:t>
            </a:r>
            <a:endParaRPr/>
          </a:p>
        </p:txBody>
      </p:sp>
      <p:sp>
        <p:nvSpPr>
          <p:cNvPr id="138" name="Google Shape;138;p27"/>
          <p:cNvSpPr txBox="1"/>
          <p:nvPr>
            <p:ph idx="12" type="sldNum"/>
          </p:nvPr>
        </p:nvSpPr>
        <p:spPr>
          <a:xfrm>
            <a:off x="11172458" y="6414767"/>
            <a:ext cx="181343" cy="248266"/>
          </a:xfrm>
          <a:prstGeom prst="rect">
            <a:avLst/>
          </a:prstGeom>
          <a:noFill/>
          <a:ln>
            <a:noFill/>
          </a:ln>
        </p:spPr>
        <p:txBody>
          <a:bodyPr anchorCtr="0" anchor="ctr" bIns="45675" lIns="45675" spcFirstLastPara="1" rIns="45675" wrap="square" tIns="45675">
            <a:spAutoFit/>
          </a:bodyPr>
          <a:lstStyle/>
          <a:p>
            <a:pPr indent="0" lvl="0" marL="0" rtl="0" algn="r">
              <a:lnSpc>
                <a:spcPct val="100000"/>
              </a:lnSpc>
              <a:spcBef>
                <a:spcPts val="0"/>
              </a:spcBef>
              <a:spcAft>
                <a:spcPts val="0"/>
              </a:spcAft>
              <a:buClr>
                <a:srgbClr val="888888"/>
              </a:buClr>
              <a:buSzPts val="1200"/>
              <a:buFont typeface="Calibri"/>
              <a:buNone/>
            </a:pPr>
            <a:fld id="{00000000-1234-1234-1234-123412341234}" type="slidenum">
              <a:rPr lang="en-US" sz="1200">
                <a:solidFill>
                  <a:srgbClr val="888888"/>
                </a:solidFill>
                <a:latin typeface="Calibri"/>
                <a:ea typeface="Calibri"/>
                <a:cs typeface="Calibri"/>
                <a:sym typeface="Calibri"/>
              </a:rPr>
              <a:t>‹#›</a:t>
            </a:fld>
            <a:endParaRPr/>
          </a:p>
        </p:txBody>
      </p:sp>
      <p:sp>
        <p:nvSpPr>
          <p:cNvPr id="139" name="Google Shape;139;p27"/>
          <p:cNvSpPr txBox="1"/>
          <p:nvPr/>
        </p:nvSpPr>
        <p:spPr>
          <a:xfrm>
            <a:off x="129050" y="1195125"/>
            <a:ext cx="11490000" cy="5029222"/>
          </a:xfrm>
          <a:prstGeom prst="rect">
            <a:avLst/>
          </a:prstGeom>
          <a:noFill/>
          <a:ln>
            <a:noFill/>
          </a:ln>
        </p:spPr>
        <p:txBody>
          <a:bodyPr anchorCtr="0" anchor="t" bIns="45700" lIns="45700" spcFirstLastPara="1" rIns="45700" wrap="square" tIns="45700">
            <a:spAutoFit/>
          </a:bodyPr>
          <a:lstStyle/>
          <a:p>
            <a:pPr indent="0" lvl="1" marL="457200" marR="0" rtl="0" algn="l">
              <a:lnSpc>
                <a:spcPct val="115000"/>
              </a:lnSpc>
              <a:spcBef>
                <a:spcPts val="1400"/>
              </a:spcBef>
              <a:spcAft>
                <a:spcPts val="0"/>
              </a:spcAft>
              <a:buClr>
                <a:schemeClr val="dk1"/>
              </a:buClr>
              <a:buSzPts val="1100"/>
              <a:buFont typeface="Arial"/>
              <a:buNone/>
            </a:pPr>
            <a:r>
              <a:rPr b="1" i="0" lang="en-US" sz="1700" u="none" cap="none" strike="noStrike">
                <a:solidFill>
                  <a:schemeClr val="dk1"/>
                </a:solidFill>
                <a:latin typeface="Arial"/>
                <a:ea typeface="Arial"/>
                <a:cs typeface="Arial"/>
                <a:sym typeface="Arial"/>
              </a:rPr>
              <a:t>Key Features</a:t>
            </a:r>
            <a:endParaRPr b="1" i="0" sz="1700" u="none" cap="none" strike="noStrike">
              <a:solidFill>
                <a:schemeClr val="dk1"/>
              </a:solidFill>
              <a:latin typeface="Arial"/>
              <a:ea typeface="Arial"/>
              <a:cs typeface="Arial"/>
              <a:sym typeface="Arial"/>
            </a:endParaRPr>
          </a:p>
          <a:p>
            <a:pPr indent="-323850" lvl="1" marL="914400" marR="0" rtl="0" algn="l">
              <a:lnSpc>
                <a:spcPct val="115000"/>
              </a:lnSpc>
              <a:spcBef>
                <a:spcPts val="120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Sensor Integration:</a:t>
            </a:r>
            <a:r>
              <a:rPr b="0" i="0" lang="en-US" sz="1500" u="none" cap="none" strike="noStrike">
                <a:solidFill>
                  <a:schemeClr val="dk1"/>
                </a:solidFill>
                <a:latin typeface="Arial"/>
                <a:ea typeface="Arial"/>
                <a:cs typeface="Arial"/>
                <a:sym typeface="Arial"/>
              </a:rPr>
              <a:t> Utilize flex sensors, accelerometers, etc. to detect hand and finger movements.</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Real-Time Translation:</a:t>
            </a:r>
            <a:r>
              <a:rPr b="0" i="0" lang="en-US" sz="1500" u="none" cap="none" strike="noStrike">
                <a:solidFill>
                  <a:schemeClr val="dk1"/>
                </a:solidFill>
                <a:latin typeface="Arial"/>
                <a:ea typeface="Arial"/>
                <a:cs typeface="Arial"/>
                <a:sym typeface="Arial"/>
              </a:rPr>
              <a:t> Convert sign language gestures into readable text </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Wireless Connectivity:</a:t>
            </a:r>
            <a:r>
              <a:rPr b="0" i="0" lang="en-US" sz="1500" u="none" cap="none" strike="noStrike">
                <a:solidFill>
                  <a:schemeClr val="dk1"/>
                </a:solidFill>
                <a:latin typeface="Arial"/>
                <a:ea typeface="Arial"/>
                <a:cs typeface="Arial"/>
                <a:sym typeface="Arial"/>
              </a:rPr>
              <a:t> Use Bluetooth or Wi-Fi to transmit data to a mobile or desktop application.</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User Interface:</a:t>
            </a:r>
            <a:r>
              <a:rPr b="0" i="0" lang="en-US" sz="1500" u="none" cap="none" strike="noStrike">
                <a:solidFill>
                  <a:schemeClr val="dk1"/>
                </a:solidFill>
                <a:latin typeface="Arial"/>
                <a:ea typeface="Arial"/>
                <a:cs typeface="Arial"/>
                <a:sym typeface="Arial"/>
              </a:rPr>
              <a:t> A mobile or desktop application for text output, customization, and calibration.</a:t>
            </a:r>
            <a:endParaRPr b="0" i="0" sz="1500" u="none" cap="none" strike="noStrike">
              <a:solidFill>
                <a:schemeClr val="dk1"/>
              </a:solidFill>
              <a:latin typeface="Arial"/>
              <a:ea typeface="Arial"/>
              <a:cs typeface="Arial"/>
              <a:sym typeface="Arial"/>
            </a:endParaRPr>
          </a:p>
          <a:p>
            <a:pPr indent="0" lvl="1" marL="457200" marR="0" rtl="0" algn="l">
              <a:lnSpc>
                <a:spcPct val="115000"/>
              </a:lnSpc>
              <a:spcBef>
                <a:spcPts val="1400"/>
              </a:spcBef>
              <a:spcAft>
                <a:spcPts val="0"/>
              </a:spcAft>
              <a:buClr>
                <a:schemeClr val="dk1"/>
              </a:buClr>
              <a:buSzPts val="1100"/>
              <a:buFont typeface="Arial"/>
              <a:buNone/>
            </a:pPr>
            <a:r>
              <a:rPr b="1" i="0" lang="en-US" sz="1700" u="none" cap="none" strike="noStrike">
                <a:solidFill>
                  <a:schemeClr val="dk1"/>
                </a:solidFill>
                <a:latin typeface="Arial"/>
                <a:ea typeface="Arial"/>
                <a:cs typeface="Arial"/>
                <a:sym typeface="Arial"/>
              </a:rPr>
              <a:t>Target Users</a:t>
            </a:r>
            <a:endParaRPr b="1" i="0" sz="1700" u="none" cap="none" strike="noStrike">
              <a:solidFill>
                <a:schemeClr val="dk1"/>
              </a:solidFill>
              <a:latin typeface="Arial"/>
              <a:ea typeface="Arial"/>
              <a:cs typeface="Arial"/>
              <a:sym typeface="Arial"/>
            </a:endParaRPr>
          </a:p>
          <a:p>
            <a:pPr indent="-323850" lvl="1" marL="914400" marR="0" rtl="0" algn="l">
              <a:lnSpc>
                <a:spcPct val="115000"/>
              </a:lnSpc>
              <a:spcBef>
                <a:spcPts val="1200"/>
              </a:spcBef>
              <a:spcAft>
                <a:spcPts val="0"/>
              </a:spcAft>
              <a:buClr>
                <a:schemeClr val="dk1"/>
              </a:buClr>
              <a:buSzPts val="1500"/>
              <a:buFont typeface="Courier New"/>
              <a:buChar char="o"/>
            </a:pPr>
            <a:r>
              <a:rPr b="0" i="0" lang="en-US" sz="1500" u="none" cap="none" strike="noStrike">
                <a:solidFill>
                  <a:schemeClr val="dk1"/>
                </a:solidFill>
                <a:latin typeface="Arial"/>
                <a:ea typeface="Arial"/>
                <a:cs typeface="Arial"/>
                <a:sym typeface="Arial"/>
              </a:rPr>
              <a:t>Individuals who are deaf or hard of hearing.</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0" i="0" lang="en-US" sz="1500" u="none" cap="none" strike="noStrike">
                <a:solidFill>
                  <a:schemeClr val="dk1"/>
                </a:solidFill>
                <a:latin typeface="Arial"/>
                <a:ea typeface="Arial"/>
                <a:cs typeface="Arial"/>
                <a:sym typeface="Arial"/>
              </a:rPr>
              <a:t>People who interact with sign language users (e.g., healthcare professionals, educators).</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0" i="0" lang="en-US" sz="1500" u="none" cap="none" strike="noStrike">
                <a:solidFill>
                  <a:schemeClr val="dk1"/>
                </a:solidFill>
                <a:latin typeface="Arial"/>
                <a:ea typeface="Arial"/>
                <a:cs typeface="Arial"/>
                <a:sym typeface="Arial"/>
              </a:rPr>
              <a:t>Institutions focused on accessibility and inclusivity.</a:t>
            </a:r>
            <a:endParaRPr b="0" i="0" sz="1500" u="none" cap="none" strike="noStrike">
              <a:solidFill>
                <a:schemeClr val="dk1"/>
              </a:solidFill>
              <a:latin typeface="Arial"/>
              <a:ea typeface="Arial"/>
              <a:cs typeface="Arial"/>
              <a:sym typeface="Arial"/>
            </a:endParaRPr>
          </a:p>
          <a:p>
            <a:pPr indent="0" lvl="1" marL="457200" marR="0" rtl="0" algn="l">
              <a:lnSpc>
                <a:spcPct val="115000"/>
              </a:lnSpc>
              <a:spcBef>
                <a:spcPts val="1400"/>
              </a:spcBef>
              <a:spcAft>
                <a:spcPts val="0"/>
              </a:spcAft>
              <a:buClr>
                <a:schemeClr val="dk1"/>
              </a:buClr>
              <a:buSzPts val="1100"/>
              <a:buFont typeface="Arial"/>
              <a:buNone/>
            </a:pPr>
            <a:r>
              <a:rPr b="1" i="0" lang="en-US" sz="1700" u="none" cap="none" strike="noStrike">
                <a:solidFill>
                  <a:schemeClr val="dk1"/>
                </a:solidFill>
                <a:latin typeface="Arial"/>
                <a:ea typeface="Arial"/>
                <a:cs typeface="Arial"/>
                <a:sym typeface="Arial"/>
              </a:rPr>
              <a:t>Technologies Involved</a:t>
            </a:r>
            <a:endParaRPr b="1" i="0" sz="1700" u="none" cap="none" strike="noStrike">
              <a:solidFill>
                <a:schemeClr val="dk1"/>
              </a:solidFill>
              <a:latin typeface="Arial"/>
              <a:ea typeface="Arial"/>
              <a:cs typeface="Arial"/>
              <a:sym typeface="Arial"/>
            </a:endParaRPr>
          </a:p>
          <a:p>
            <a:pPr indent="-323850" lvl="1" marL="914400" marR="0" rtl="0" algn="l">
              <a:lnSpc>
                <a:spcPct val="115000"/>
              </a:lnSpc>
              <a:spcBef>
                <a:spcPts val="120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Hardware:</a:t>
            </a:r>
            <a:r>
              <a:rPr b="0" i="0" lang="en-US" sz="1500" u="none" cap="none" strike="noStrike">
                <a:solidFill>
                  <a:schemeClr val="dk1"/>
                </a:solidFill>
                <a:latin typeface="Arial"/>
                <a:ea typeface="Arial"/>
                <a:cs typeface="Arial"/>
                <a:sym typeface="Arial"/>
              </a:rPr>
              <a:t> Sensors (flex, IMU), microcontrollers (Arduino, ESP32, Raspberry Pi).</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Software:</a:t>
            </a:r>
            <a:r>
              <a:rPr b="0" i="0" lang="en-US" sz="1500" u="none" cap="none" strike="noStrike">
                <a:solidFill>
                  <a:schemeClr val="dk1"/>
                </a:solidFill>
                <a:latin typeface="Arial"/>
                <a:ea typeface="Arial"/>
                <a:cs typeface="Arial"/>
                <a:sym typeface="Arial"/>
              </a:rPr>
              <a:t> Programming, mobile app development [MIT app inventor], Arduino IDE</a:t>
            </a:r>
            <a:endParaRPr b="0" i="0" sz="1500" u="none" cap="none" strike="noStrike">
              <a:solidFill>
                <a:schemeClr val="dk1"/>
              </a:solidFill>
              <a:latin typeface="Arial"/>
              <a:ea typeface="Arial"/>
              <a:cs typeface="Arial"/>
              <a:sym typeface="Arial"/>
            </a:endParaRPr>
          </a:p>
          <a:p>
            <a:pPr indent="-323850" lvl="1" marL="914400" marR="0" rtl="0" algn="l">
              <a:lnSpc>
                <a:spcPct val="115000"/>
              </a:lnSpc>
              <a:spcBef>
                <a:spcPts val="0"/>
              </a:spcBef>
              <a:spcAft>
                <a:spcPts val="0"/>
              </a:spcAft>
              <a:buClr>
                <a:schemeClr val="dk1"/>
              </a:buClr>
              <a:buSzPts val="1500"/>
              <a:buFont typeface="Courier New"/>
              <a:buChar char="o"/>
            </a:pPr>
            <a:r>
              <a:rPr b="1" i="0" lang="en-US" sz="1500" u="none" cap="none" strike="noStrike">
                <a:solidFill>
                  <a:schemeClr val="dk1"/>
                </a:solidFill>
                <a:latin typeface="Arial"/>
                <a:ea typeface="Arial"/>
                <a:cs typeface="Arial"/>
                <a:sym typeface="Arial"/>
              </a:rPr>
              <a:t>Communication Protocols:</a:t>
            </a:r>
            <a:r>
              <a:rPr b="0" i="0" lang="en-US" sz="1500" u="none" cap="none" strike="noStrike">
                <a:solidFill>
                  <a:schemeClr val="dk1"/>
                </a:solidFill>
                <a:latin typeface="Arial"/>
                <a:ea typeface="Arial"/>
                <a:cs typeface="Arial"/>
                <a:sym typeface="Arial"/>
              </a:rPr>
              <a:t> Bluetooth, Wi-Fi, or wired connection.</a:t>
            </a:r>
            <a:endParaRPr b="0" i="0" sz="1500" u="none" cap="none" strike="noStrike">
              <a:solidFill>
                <a:schemeClr val="dk1"/>
              </a:solidFill>
              <a:latin typeface="Arial"/>
              <a:ea typeface="Arial"/>
              <a:cs typeface="Arial"/>
              <a:sym typeface="Arial"/>
            </a:endParaRPr>
          </a:p>
          <a:p>
            <a:pPr indent="0" lvl="0" marL="0" marR="0" rtl="0" algn="l">
              <a:lnSpc>
                <a:spcPct val="100000"/>
              </a:lnSpc>
              <a:spcBef>
                <a:spcPts val="1600"/>
              </a:spcBef>
              <a:spcAft>
                <a:spcPts val="0"/>
              </a:spcAft>
              <a:buClr>
                <a:srgbClr val="000000"/>
              </a:buClr>
              <a:buSzPts val="1133"/>
              <a:buFont typeface="Arial"/>
              <a:buNone/>
            </a:pPr>
            <a:r>
              <a:t/>
            </a:r>
            <a:endParaRPr b="1" i="0" sz="1133"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838200" y="847701"/>
            <a:ext cx="10515600" cy="766800"/>
          </a:xfrm>
          <a:prstGeom prst="rect">
            <a:avLst/>
          </a:prstGeom>
          <a:noFill/>
          <a:ln>
            <a:noFill/>
          </a:ln>
        </p:spPr>
        <p:txBody>
          <a:bodyPr anchorCtr="0" anchor="ctr" bIns="45675" lIns="45675" spcFirstLastPara="1" rIns="45675" wrap="square" tIns="45675">
            <a:normAutofit/>
          </a:bodyPr>
          <a:lstStyle/>
          <a:p>
            <a:pPr indent="0" lvl="0" marL="0" rtl="0" algn="ctr">
              <a:lnSpc>
                <a:spcPct val="90000"/>
              </a:lnSpc>
              <a:spcBef>
                <a:spcPts val="0"/>
              </a:spcBef>
              <a:spcAft>
                <a:spcPts val="0"/>
              </a:spcAft>
              <a:buClr>
                <a:srgbClr val="C00000"/>
              </a:buClr>
              <a:buSzPts val="3600"/>
              <a:buFont typeface="Arial"/>
              <a:buNone/>
            </a:pPr>
            <a:r>
              <a:rPr b="1" lang="en-US" sz="3600">
                <a:solidFill>
                  <a:srgbClr val="C00000"/>
                </a:solidFill>
                <a:latin typeface="Arial"/>
                <a:ea typeface="Arial"/>
                <a:cs typeface="Arial"/>
                <a:sym typeface="Arial"/>
              </a:rPr>
              <a:t>Hardware Requirements</a:t>
            </a:r>
            <a:endParaRPr/>
          </a:p>
        </p:txBody>
      </p:sp>
      <p:sp>
        <p:nvSpPr>
          <p:cNvPr id="145" name="Google Shape;145;p28"/>
          <p:cNvSpPr txBox="1"/>
          <p:nvPr>
            <p:ph idx="12" type="sldNum"/>
          </p:nvPr>
        </p:nvSpPr>
        <p:spPr>
          <a:xfrm>
            <a:off x="11172458" y="6414767"/>
            <a:ext cx="181343" cy="248266"/>
          </a:xfrm>
          <a:prstGeom prst="rect">
            <a:avLst/>
          </a:prstGeom>
          <a:noFill/>
          <a:ln>
            <a:noFill/>
          </a:ln>
        </p:spPr>
        <p:txBody>
          <a:bodyPr anchorCtr="0" anchor="ctr" bIns="45675" lIns="45675" spcFirstLastPara="1" rIns="45675" wrap="square" tIns="45675">
            <a:spAutoFit/>
          </a:bodyPr>
          <a:lstStyle/>
          <a:p>
            <a:pPr indent="0" lvl="0" marL="0" rtl="0" algn="r">
              <a:lnSpc>
                <a:spcPct val="100000"/>
              </a:lnSpc>
              <a:spcBef>
                <a:spcPts val="0"/>
              </a:spcBef>
              <a:spcAft>
                <a:spcPts val="0"/>
              </a:spcAft>
              <a:buClr>
                <a:srgbClr val="888888"/>
              </a:buClr>
              <a:buSzPts val="1200"/>
              <a:buFont typeface="Calibri"/>
              <a:buNone/>
            </a:pPr>
            <a:fld id="{00000000-1234-1234-1234-123412341234}" type="slidenum">
              <a:rPr lang="en-US" sz="1200">
                <a:solidFill>
                  <a:srgbClr val="888888"/>
                </a:solidFill>
                <a:latin typeface="Calibri"/>
                <a:ea typeface="Calibri"/>
                <a:cs typeface="Calibri"/>
                <a:sym typeface="Calibri"/>
              </a:rPr>
              <a:t>‹#›</a:t>
            </a:fld>
            <a:endParaRPr/>
          </a:p>
        </p:txBody>
      </p:sp>
      <p:pic>
        <p:nvPicPr>
          <p:cNvPr descr="AD_4nXdEkUv0sKplihOo1Lydagmvkwx530ksY_wYuoDhCT2wxLU_oflAZ5jRHfzKQPXZUULVB7sJgepdHkVuOWSQpOOXwFlzHo2XwIEgWe7OV7CIj7-Dt4D9wQZXFoZ3uQcFal8C19UkCw.png" id="146" name="Google Shape;146;p28"/>
          <p:cNvPicPr preferRelativeResize="0"/>
          <p:nvPr/>
        </p:nvPicPr>
        <p:blipFill rotWithShape="1">
          <a:blip r:embed="rId3">
            <a:alphaModFix/>
          </a:blip>
          <a:srcRect b="0" l="0" r="0" t="0"/>
          <a:stretch/>
        </p:blipFill>
        <p:spPr>
          <a:xfrm>
            <a:off x="986650" y="3244875"/>
            <a:ext cx="6107599" cy="2424000"/>
          </a:xfrm>
          <a:prstGeom prst="rect">
            <a:avLst/>
          </a:prstGeom>
          <a:noFill/>
          <a:ln>
            <a:noFill/>
          </a:ln>
        </p:spPr>
      </p:pic>
      <p:sp>
        <p:nvSpPr>
          <p:cNvPr id="147" name="Google Shape;147;p28"/>
          <p:cNvSpPr txBox="1"/>
          <p:nvPr/>
        </p:nvSpPr>
        <p:spPr>
          <a:xfrm>
            <a:off x="739800" y="1614499"/>
            <a:ext cx="10712400" cy="1451400"/>
          </a:xfrm>
          <a:prstGeom prst="rect">
            <a:avLst/>
          </a:prstGeom>
          <a:noFill/>
          <a:ln>
            <a:noFill/>
          </a:ln>
        </p:spPr>
        <p:txBody>
          <a:bodyPr anchorCtr="0" anchor="t" bIns="45700" lIns="45700" spcFirstLastPara="1" rIns="45700" wrap="square" tIns="45700">
            <a:spAutoFit/>
          </a:bodyPr>
          <a:lstStyle/>
          <a:p>
            <a:pPr indent="-317500" lvl="1" marL="914400" marR="0" rtl="0" algn="l">
              <a:lnSpc>
                <a:spcPct val="100000"/>
              </a:lnSpc>
              <a:spcBef>
                <a:spcPts val="0"/>
              </a:spcBef>
              <a:spcAft>
                <a:spcPts val="0"/>
              </a:spcAft>
              <a:buClr>
                <a:srgbClr val="000000"/>
              </a:buClr>
              <a:buSzPts val="1766"/>
              <a:buFont typeface="Arial"/>
              <a:buAutoNum type="arabicPeriod"/>
            </a:pPr>
            <a:r>
              <a:rPr b="0" i="0" lang="en-US" sz="1750" u="none" cap="none" strike="noStrike">
                <a:solidFill>
                  <a:srgbClr val="000000"/>
                </a:solidFill>
                <a:latin typeface="Arial"/>
                <a:ea typeface="Arial"/>
                <a:cs typeface="Arial"/>
                <a:sym typeface="Arial"/>
              </a:rPr>
              <a:t>Flex Sensors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766"/>
              <a:buFont typeface="Arial"/>
              <a:buAutoNum type="arabicPeriod"/>
            </a:pPr>
            <a:r>
              <a:rPr b="0" i="0" lang="en-US" sz="1750" u="none" cap="none" strike="noStrike">
                <a:solidFill>
                  <a:srgbClr val="000000"/>
                </a:solidFill>
                <a:latin typeface="Arial"/>
                <a:ea typeface="Arial"/>
                <a:cs typeface="Arial"/>
                <a:sym typeface="Arial"/>
              </a:rPr>
              <a:t>Accelerometer </a:t>
            </a:r>
            <a:r>
              <a:rPr lang="en-US" sz="1750"/>
              <a:t>(ADXL335)</a:t>
            </a:r>
            <a:r>
              <a:rPr b="0" i="0" lang="en-US" sz="1750" u="none" cap="none" strike="noStrike">
                <a:solidFill>
                  <a:srgbClr val="000000"/>
                </a:solidFill>
                <a:latin typeface="Arial"/>
                <a:ea typeface="Arial"/>
                <a:cs typeface="Arial"/>
                <a:sym typeface="Arial"/>
              </a:rPr>
              <a:t> – Captures hand orientation and motion.</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766"/>
              <a:buFont typeface="Arial"/>
              <a:buAutoNum type="arabicPeriod"/>
            </a:pPr>
            <a:r>
              <a:rPr b="0" i="0" lang="en-US" sz="1750" u="none" cap="none" strike="noStrike">
                <a:solidFill>
                  <a:srgbClr val="000000"/>
                </a:solidFill>
                <a:latin typeface="Arial"/>
                <a:ea typeface="Arial"/>
                <a:cs typeface="Arial"/>
                <a:sym typeface="Arial"/>
              </a:rPr>
              <a:t>Microcontroller (Arduino Nano) – Processes sensor data and transmits it.</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766"/>
              <a:buFont typeface="Arial"/>
              <a:buAutoNum type="arabicPeriod"/>
            </a:pPr>
            <a:r>
              <a:rPr b="0" i="0" lang="en-US" sz="1750" u="none" cap="none" strike="noStrike">
                <a:solidFill>
                  <a:srgbClr val="000000"/>
                </a:solidFill>
                <a:latin typeface="Arial"/>
                <a:ea typeface="Arial"/>
                <a:cs typeface="Arial"/>
                <a:sym typeface="Arial"/>
              </a:rPr>
              <a:t>Glove – Acts as a base for mounting sensors.</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766"/>
              <a:buFont typeface="Arial"/>
              <a:buAutoNum type="arabicPeriod"/>
            </a:pPr>
            <a:r>
              <a:rPr b="0" i="0" lang="en-US" sz="1750" u="none" cap="none" strike="noStrike">
                <a:solidFill>
                  <a:srgbClr val="000000"/>
                </a:solidFill>
                <a:latin typeface="Arial"/>
                <a:ea typeface="Arial"/>
                <a:cs typeface="Arial"/>
                <a:sym typeface="Arial"/>
              </a:rPr>
              <a:t>Resistors &amp; Connecting Wires – Power Source (Battery/USB Power Supply) – Powers the system.</a:t>
            </a:r>
            <a:endParaRPr b="0" i="0" sz="1766" u="none" cap="none" strike="noStrike">
              <a:solidFill>
                <a:srgbClr val="000000"/>
              </a:solidFill>
              <a:latin typeface="Arial"/>
              <a:ea typeface="Arial"/>
              <a:cs typeface="Arial"/>
              <a:sym typeface="Arial"/>
            </a:endParaRPr>
          </a:p>
        </p:txBody>
      </p:sp>
      <p:pic>
        <p:nvPicPr>
          <p:cNvPr id="148" name="Google Shape;148;p28"/>
          <p:cNvPicPr preferRelativeResize="0"/>
          <p:nvPr/>
        </p:nvPicPr>
        <p:blipFill rotWithShape="1">
          <a:blip r:embed="rId4">
            <a:alphaModFix/>
          </a:blip>
          <a:srcRect b="0" l="0" r="0" t="0"/>
          <a:stretch/>
        </p:blipFill>
        <p:spPr>
          <a:xfrm>
            <a:off x="7740425" y="3244875"/>
            <a:ext cx="3314375" cy="2529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idx="12" type="sldNum"/>
          </p:nvPr>
        </p:nvSpPr>
        <p:spPr>
          <a:xfrm>
            <a:off x="8610600" y="6356350"/>
            <a:ext cx="2743200" cy="276900"/>
          </a:xfrm>
          <a:prstGeom prst="rect">
            <a:avLst/>
          </a:prstGeom>
          <a:noFill/>
          <a:ln>
            <a:noFill/>
          </a:ln>
        </p:spPr>
        <p:txBody>
          <a:bodyPr anchorCtr="0" anchor="ctr" bIns="45675" lIns="45675" spcFirstLastPara="1" rIns="45675" wrap="square" tIns="45675">
            <a:sp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
        <p:nvSpPr>
          <p:cNvPr id="154" name="Google Shape;154;p29"/>
          <p:cNvSpPr txBox="1"/>
          <p:nvPr/>
        </p:nvSpPr>
        <p:spPr>
          <a:xfrm>
            <a:off x="371250" y="1889925"/>
            <a:ext cx="11449500" cy="1808100"/>
          </a:xfrm>
          <a:prstGeom prst="rect">
            <a:avLst/>
          </a:prstGeom>
          <a:noFill/>
          <a:ln>
            <a:noFill/>
          </a:ln>
        </p:spPr>
        <p:txBody>
          <a:bodyPr anchorCtr="0" anchor="t" bIns="45700" lIns="45700" spcFirstLastPara="1" rIns="45700" wrap="square" tIns="45700">
            <a:spAutoFit/>
          </a:bodyPr>
          <a:lstStyle/>
          <a:p>
            <a:pPr indent="-365125" lvl="0" marL="457200" marR="0" rtl="0" algn="l">
              <a:lnSpc>
                <a:spcPct val="100000"/>
              </a:lnSpc>
              <a:spcBef>
                <a:spcPts val="0"/>
              </a:spcBef>
              <a:spcAft>
                <a:spcPts val="0"/>
              </a:spcAft>
              <a:buClr>
                <a:schemeClr val="dk1"/>
              </a:buClr>
              <a:buSzPts val="2150"/>
              <a:buFont typeface="Arial"/>
              <a:buAutoNum type="arabicPeriod"/>
            </a:pPr>
            <a:r>
              <a:rPr b="1" i="0" lang="en-US" sz="2150" u="none" cap="none" strike="noStrike">
                <a:solidFill>
                  <a:schemeClr val="dk1"/>
                </a:solidFill>
                <a:latin typeface="Arial"/>
                <a:ea typeface="Arial"/>
                <a:cs typeface="Arial"/>
                <a:sym typeface="Arial"/>
              </a:rPr>
              <a:t>Arduino IDE</a:t>
            </a:r>
            <a:endParaRPr/>
          </a:p>
          <a:p>
            <a:pPr indent="0" lvl="1" marL="457200" marR="0" rtl="0" algn="l">
              <a:lnSpc>
                <a:spcPct val="115000"/>
              </a:lnSpc>
              <a:spcBef>
                <a:spcPts val="1200"/>
              </a:spcBef>
              <a:spcAft>
                <a:spcPts val="0"/>
              </a:spcAft>
              <a:buClr>
                <a:schemeClr val="dk1"/>
              </a:buClr>
              <a:buSzPts val="1100"/>
              <a:buFont typeface="Arial"/>
              <a:buNone/>
            </a:pPr>
            <a:r>
              <a:rPr b="1" i="0" lang="en-US" sz="1400" u="none" cap="none" strike="noStrike">
                <a:solidFill>
                  <a:schemeClr val="dk1"/>
                </a:solidFill>
                <a:latin typeface="Arial"/>
                <a:ea typeface="Arial"/>
                <a:cs typeface="Arial"/>
                <a:sym typeface="Arial"/>
              </a:rPr>
              <a:t>Arduino IDE</a:t>
            </a:r>
            <a:r>
              <a:rPr b="0" i="0" lang="en-US" sz="1400" u="none" cap="none" strike="noStrike">
                <a:solidFill>
                  <a:schemeClr val="dk1"/>
                </a:solidFill>
                <a:latin typeface="Arial"/>
                <a:ea typeface="Arial"/>
                <a:cs typeface="Arial"/>
                <a:sym typeface="Arial"/>
              </a:rPr>
              <a:t> is a user-friendly development platform for programming Arduino boards. It uses C/C++ and provides features like syntax highlighting, code auto-completion, and error checking. The IDE also includes libraries that simplify interfacing with sensors, displays, and other components.</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2166"/>
              <a:buFont typeface="Arial"/>
              <a:buNone/>
            </a:pPr>
            <a:r>
              <a:t/>
            </a:r>
            <a:endParaRPr b="1" i="0" sz="2166" u="none" cap="none" strike="noStrike">
              <a:solidFill>
                <a:schemeClr val="dk1"/>
              </a:solidFill>
              <a:latin typeface="Arial"/>
              <a:ea typeface="Arial"/>
              <a:cs typeface="Arial"/>
              <a:sym typeface="Arial"/>
            </a:endParaRPr>
          </a:p>
        </p:txBody>
      </p:sp>
      <p:sp>
        <p:nvSpPr>
          <p:cNvPr id="155" name="Google Shape;155;p29"/>
          <p:cNvSpPr txBox="1"/>
          <p:nvPr>
            <p:ph type="title"/>
          </p:nvPr>
        </p:nvSpPr>
        <p:spPr>
          <a:xfrm>
            <a:off x="838200" y="180650"/>
            <a:ext cx="10515600" cy="1137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Clr>
                <a:srgbClr val="C00000"/>
              </a:buClr>
              <a:buSzPct val="100000"/>
              <a:buFont typeface="Arial"/>
              <a:buNone/>
            </a:pPr>
            <a:r>
              <a:rPr b="1" lang="en-US" sz="3600">
                <a:solidFill>
                  <a:srgbClr val="C00000"/>
                </a:solidFill>
                <a:latin typeface="Arial"/>
                <a:ea typeface="Arial"/>
                <a:cs typeface="Arial"/>
                <a:sym typeface="Arial"/>
              </a:rPr>
              <a:t>Software Requirements</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2020-08-02T13:20:06Z</dcterms:created>
  <dc:creator>Windows User</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0x0101006791A877936F4F4895848517DF90D692</vt:lpwstr>
  </property>
</Properties>
</file>